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1" r:id="rId3"/>
    <p:sldId id="259" r:id="rId4"/>
    <p:sldId id="269" r:id="rId5"/>
    <p:sldId id="265" r:id="rId6"/>
    <p:sldId id="274" r:id="rId7"/>
    <p:sldId id="276" r:id="rId8"/>
    <p:sldId id="277" r:id="rId9"/>
    <p:sldId id="272" r:id="rId10"/>
    <p:sldId id="278" r:id="rId11"/>
    <p:sldId id="273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102"/>
      </p:cViewPr>
      <p:guideLst>
        <p:guide orient="horz" pos="26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38256-53FE-431C-A670-EB795FCCF6E4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7FDBF-32C0-4205-854A-DD5E212B55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8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</a:rPr>
              <a:t>In this model the numerical decision of the hydrodynamics equations for multicomponent gas, consisting of neutral (O</a:t>
            </a:r>
            <a:r>
              <a:rPr lang="ru-RU" baseline="-25000" smtClean="0">
                <a:latin typeface="Times New Roman" pitchFamily="18" charset="0"/>
              </a:rPr>
              <a:t>2</a:t>
            </a:r>
            <a:r>
              <a:rPr lang="ru-RU" smtClean="0">
                <a:latin typeface="Times New Roman" pitchFamily="18" charset="0"/>
              </a:rPr>
              <a:t>, N</a:t>
            </a:r>
            <a:r>
              <a:rPr lang="ru-RU" baseline="-25000" smtClean="0">
                <a:latin typeface="Times New Roman" pitchFamily="18" charset="0"/>
              </a:rPr>
              <a:t>2</a:t>
            </a:r>
            <a:r>
              <a:rPr lang="ru-RU" smtClean="0">
                <a:latin typeface="Times New Roman" pitchFamily="18" charset="0"/>
              </a:rPr>
              <a:t>, O, H</a:t>
            </a:r>
            <a:r>
              <a:rPr lang="en-US" smtClean="0">
                <a:latin typeface="Times New Roman" pitchFamily="18" charset="0"/>
              </a:rPr>
              <a:t>, odd nitogen</a:t>
            </a:r>
            <a:r>
              <a:rPr lang="ru-RU" smtClean="0">
                <a:latin typeface="Times New Roman" pitchFamily="18" charset="0"/>
              </a:rPr>
              <a:t>), and charged (the</a:t>
            </a:r>
            <a:r>
              <a:rPr lang="en-US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</a:rPr>
              <a:t>molecular ions O</a:t>
            </a:r>
            <a:r>
              <a:rPr lang="ru-RU" baseline="-25000" smtClean="0">
                <a:latin typeface="Times New Roman" pitchFamily="18" charset="0"/>
              </a:rPr>
              <a:t>2</a:t>
            </a:r>
            <a:r>
              <a:rPr lang="ru-RU" baseline="30000" smtClean="0">
                <a:latin typeface="Times New Roman" pitchFamily="18" charset="0"/>
              </a:rPr>
              <a:t>+</a:t>
            </a:r>
            <a:r>
              <a:rPr lang="ru-RU" smtClean="0">
                <a:latin typeface="Times New Roman" pitchFamily="18" charset="0"/>
              </a:rPr>
              <a:t>, NO</a:t>
            </a:r>
            <a:r>
              <a:rPr lang="ru-RU" baseline="30000" smtClean="0">
                <a:latin typeface="Times New Roman" pitchFamily="18" charset="0"/>
              </a:rPr>
              <a:t>+</a:t>
            </a:r>
            <a:r>
              <a:rPr lang="ru-RU" smtClean="0">
                <a:latin typeface="Times New Roman" pitchFamily="18" charset="0"/>
              </a:rPr>
              <a:t>, atomic ions O</a:t>
            </a:r>
            <a:r>
              <a:rPr lang="ru-RU" baseline="30000" smtClean="0">
                <a:latin typeface="Times New Roman" pitchFamily="18" charset="0"/>
              </a:rPr>
              <a:t>+</a:t>
            </a:r>
            <a:r>
              <a:rPr lang="ru-RU" smtClean="0">
                <a:latin typeface="Times New Roman" pitchFamily="18" charset="0"/>
              </a:rPr>
              <a:t>, H</a:t>
            </a:r>
            <a:r>
              <a:rPr lang="ru-RU" baseline="30000" smtClean="0">
                <a:latin typeface="Times New Roman" pitchFamily="18" charset="0"/>
              </a:rPr>
              <a:t>+</a:t>
            </a:r>
            <a:r>
              <a:rPr lang="ru-RU" smtClean="0">
                <a:latin typeface="Times New Roman" pitchFamily="18" charset="0"/>
              </a:rPr>
              <a:t>, and electrons) particles is realized.</a:t>
            </a:r>
            <a:r>
              <a:rPr lang="en-US" smtClean="0">
                <a:latin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     	</a:t>
            </a:r>
            <a:r>
              <a:rPr lang="ru-RU" smtClean="0">
                <a:latin typeface="Times New Roman" pitchFamily="18" charset="0"/>
              </a:rPr>
              <a:t>The model is added by the new block of electric field</a:t>
            </a:r>
            <a:r>
              <a:rPr lang="en-US" smtClean="0">
                <a:latin typeface="Times New Roman" pitchFamily="18" charset="0"/>
              </a:rPr>
              <a:t> calculation </a:t>
            </a:r>
            <a:r>
              <a:rPr lang="ru-RU" b="1" i="1" smtClean="0">
                <a:latin typeface="Times New Roman" pitchFamily="18" charset="0"/>
              </a:rPr>
              <a:t>Klimenko et al.,</a:t>
            </a:r>
            <a:r>
              <a:rPr lang="ru-RU" b="1" smtClean="0">
                <a:latin typeface="Times New Roman" pitchFamily="18" charset="0"/>
              </a:rPr>
              <a:t> 2006, 2007</a:t>
            </a:r>
            <a:r>
              <a:rPr lang="en-US" b="1" smtClean="0">
                <a:latin typeface="Times New Roman" pitchFamily="18" charset="0"/>
              </a:rPr>
              <a:t>.	</a:t>
            </a: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4EF150A-CDF6-4CA4-AAC9-378D9DD6992A}" type="slidenum">
              <a:rPr lang="ru-RU" smtClean="0">
                <a:latin typeface="Arial" charset="0"/>
              </a:rPr>
              <a:pPr/>
              <a:t>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C95EBF0-4B00-4520-9EC4-475DBF84CB74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54A60-6BF5-41F0-BA72-D99E5C4DEA72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8E75B-D55D-4810-ACE5-A4789E176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vk_48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cquia_marin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33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4482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Сходство и различие возмущений 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foF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 время геомагнитных бурь - влияние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плазмосферы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330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М.В.</a:t>
            </a:r>
            <a:r>
              <a:rPr lang="en-US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В.В.</a:t>
            </a:r>
            <a:r>
              <a:rPr lang="en-US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Бессараб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Ф.С.</a:t>
            </a:r>
            <a:r>
              <a:rPr lang="ru-RU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Ратовский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К.Г.</a:t>
            </a:r>
            <a:r>
              <a:rPr lang="ru-RU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Захаренкова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И.Е.</a:t>
            </a:r>
            <a:r>
              <a:rPr lang="en-US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1,4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Ясюкевич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Ю.В.</a:t>
            </a:r>
            <a:r>
              <a:rPr lang="ru-RU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endParaRPr lang="en-US" sz="24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Котова Д.С.</a:t>
            </a:r>
            <a:r>
              <a:rPr lang="ru-RU" sz="2400" b="1" baseline="3000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Носиков И.А.</a:t>
            </a:r>
            <a:r>
              <a:rPr lang="ru-RU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baseline="30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538067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  <a:r>
              <a:rPr kumimoji="0" lang="ru-RU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ЗО ИЗМИРАН им. Н.В. Пушкова, Калининград, Россия, </a:t>
            </a:r>
            <a:r>
              <a:rPr kumimoji="0" lang="en-US" altLang="zh-CN" i="1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  <a:hlinkClick r:id="rId3"/>
              </a:rPr>
              <a:t>maksim.klimenko</a:t>
            </a:r>
            <a:r>
              <a:rPr kumimoji="0" lang="ru-RU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  <a:hlinkClick r:id="rId3"/>
              </a:rPr>
              <a:t>@</a:t>
            </a:r>
            <a:r>
              <a:rPr kumimoji="0" lang="en-US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  <a:hlinkClick r:id="rId3"/>
              </a:rPr>
              <a:t>mail</a:t>
            </a:r>
            <a:r>
              <a:rPr kumimoji="0" lang="ru-RU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  <a:hlinkClick r:id="rId3"/>
              </a:rPr>
              <a:t>.</a:t>
            </a:r>
            <a:r>
              <a:rPr kumimoji="0" lang="en-US" altLang="zh-CN" i="1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  <a:hlinkClick r:id="rId3"/>
              </a:rPr>
              <a:t>ru</a:t>
            </a:r>
            <a:r>
              <a:rPr kumimoji="0" lang="en-US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ru-RU" altLang="zh-CN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  <a:r>
              <a:rPr kumimoji="0" lang="ru-RU" altLang="zh-CN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ФГАОУ ВПО БФУ им. И. Канта, Калининград, Россия</a:t>
            </a:r>
            <a:endParaRPr kumimoji="0" lang="ru-RU" altLang="zh-CN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zh-CN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  <a:r>
              <a:rPr kumimoji="0" lang="ru-RU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ИСЗФ СО РАН, Иркутск, Россия</a:t>
            </a:r>
            <a:endParaRPr kumimoji="0" lang="ru-RU" altLang="zh-CN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zh-CN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4</a:t>
            </a:r>
            <a:r>
              <a:rPr kumimoji="0" lang="en-US" altLang="zh-CN" i="1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Institut</a:t>
            </a:r>
            <a:r>
              <a:rPr kumimoji="0" lang="en-US" altLang="zh-CN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de Physique du Globe de Paris, Paris, France</a:t>
            </a:r>
            <a:endParaRPr kumimoji="0" lang="ru-RU" altLang="zh-CN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0563"/>
            <a:ext cx="302736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0" y="711200"/>
            <a:ext cx="30384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98763"/>
            <a:ext cx="2998788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2798763"/>
            <a:ext cx="3001963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814888"/>
            <a:ext cx="29876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14888"/>
            <a:ext cx="30781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97425"/>
            <a:ext cx="298608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98763"/>
            <a:ext cx="30686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80988" y="85725"/>
            <a:ext cx="8570912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Ионосферные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термосферные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возмущения на долготе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105°E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92500" y="908050"/>
            <a:ext cx="71438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924300" y="908050"/>
            <a:ext cx="71438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427538" y="908050"/>
            <a:ext cx="73025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932363" y="908050"/>
            <a:ext cx="71437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435600" y="908050"/>
            <a:ext cx="73025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516688" y="981075"/>
            <a:ext cx="0" cy="55530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019925" y="908050"/>
            <a:ext cx="73025" cy="5553076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7524750" y="981075"/>
            <a:ext cx="99219" cy="548005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8027988" y="981075"/>
            <a:ext cx="73025" cy="554355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8459788" y="908050"/>
            <a:ext cx="73025" cy="562610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Рисунок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3015795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V="1">
            <a:off x="468313" y="908050"/>
            <a:ext cx="0" cy="55530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971550" y="908050"/>
            <a:ext cx="0" cy="55530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403350" y="908050"/>
            <a:ext cx="73025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1908175" y="981075"/>
            <a:ext cx="71438" cy="554355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2411413" y="981075"/>
            <a:ext cx="73025" cy="554355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4968056" y="344488"/>
            <a:ext cx="3708400" cy="7080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Иркутск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(52.5</a:t>
            </a:r>
            <a:r>
              <a:rPr lang="en-US" sz="2000" dirty="0" smtClean="0">
                <a:latin typeface="Times New Roman"/>
                <a:cs typeface="Times New Roman"/>
              </a:rPr>
              <a:t>°N, 104.0°E; 41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.2</a:t>
            </a:r>
            <a:r>
              <a:rPr lang="en-US" sz="2000" dirty="0" smtClean="0">
                <a:latin typeface="Times New Roman"/>
                <a:cs typeface="Times New Roman"/>
              </a:rPr>
              <a:t>°, 175.0°)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41860" y="5084589"/>
            <a:ext cx="814387" cy="2428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94272" y="3459758"/>
            <a:ext cx="773113" cy="2428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Рисунок 5" descr="E:\user\Temporary\10\Calculation Results\foF2 Irkutsk September 2011 GSM TIP new рус color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1" y="2182242"/>
            <a:ext cx="32512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" descr="E:\user\Temporary\10\Calculation Results\foF2 Irkutsk September 2011 experiment рус corr color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" y="3259187"/>
            <a:ext cx="3260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9" descr="E:\user\Temporary\10\Calculation Results\hmF2 Irkutsk September 2011 GSM TIP new рус colo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44069"/>
            <a:ext cx="33940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10" descr="E:\user\Temporary\10\Calculation Results\hmF2 Irkutsk September 2011 experiment new рус corr color.e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2"/>
          <a:stretch/>
        </p:blipFill>
        <p:spPr bwMode="auto">
          <a:xfrm>
            <a:off x="415156" y="5406976"/>
            <a:ext cx="3446463" cy="144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6" descr="E:\user\Temporary\10\Calculation Results\TEC Irkutsk September 2011 GSM TIP new рус color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5" y="0"/>
            <a:ext cx="328771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8" descr="E:\user\Temporary\10\Calculation Results\TEC Irkutsk September 2011 experiment рус corr color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5" y="1056084"/>
            <a:ext cx="33083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1" descr="E:\user\Temporary\10\Calculation Results\Vntet Irkutsk September 2011 GSM TIP rus color.e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8947"/>
            <a:ext cx="34417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2" descr="E:\user\Temporary\10\Calculation Results\n(N2) Irkutsk September 2011 GSM TIP rus color.e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95091"/>
            <a:ext cx="33718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Рисунок 3" descr="E:\user\Temporary\10\Calculation Results\ratio n(O) to n(N2) Irkutsk September 2011 GSM TIP rus color.e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15" y="3627735"/>
            <a:ext cx="32607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Рисунок 4" descr="E:\user\Temporary\10\Calculation Results\Ne h=1500 km Irkutsk September 2011 GSM TIP rus color.e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79689"/>
            <a:ext cx="342582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6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60213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8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ВЫВОДЫ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Модель ГСМ ТИП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воспроизводит наблюдающиеся одновременно </a:t>
            </a: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на главной фазе геомагнитной бури (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1) ночной подъем высоты и уменьшение электронной концентрации максимума </a:t>
            </a:r>
            <a:r>
              <a:rPr lang="en-US" sz="2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F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2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слоя в сибирском секторе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;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(2</a:t>
            </a: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)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дневной </a:t>
            </a: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подъем высоты и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увеличение </a:t>
            </a: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электронной концентрации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 американском секторе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.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Возмущения электронной концентрации максимума </a:t>
            </a:r>
            <a:r>
              <a:rPr lang="en-US" sz="2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F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2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слоя и полного электронного содержания </a:t>
            </a:r>
            <a:r>
              <a:rPr lang="ru-RU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совпадают по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знаку в американском долготном секторе и значительно различаются на долготе Иркутска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Показано, что изменение состава нейтральной атмосферы является наиболее значимой причиной формирования </a:t>
            </a:r>
            <a:r>
              <a:rPr lang="ru-RU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положителных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возмущений электронной концентрации на фазе восстановления. </a:t>
            </a:r>
            <a:endParaRPr lang="en-US" sz="22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Впервые показана роль опустошения </a:t>
            </a:r>
            <a:r>
              <a:rPr lang="ru-RU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плазмосферы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при формировании ночных отрицательных возмущений электронной концентрации на высотах </a:t>
            </a:r>
            <a:r>
              <a:rPr lang="en-US" sz="2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F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2 </a:t>
            </a:r>
            <a:r>
              <a:rPr lang="ru-RU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слоя.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</a:p>
          <a:p>
            <a:pPr algn="just">
              <a:spcBef>
                <a:spcPts val="800"/>
              </a:spcBef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Работа 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выполнена при финансовой поддержке грантов Президента РФ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МК-4866.2014.5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и 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РФФИ №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14-05-00578.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22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None/>
              <a:defRPr/>
            </a:pPr>
            <a:endParaRPr lang="en-US" sz="2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0" y="1143000"/>
            <a:ext cx="43576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endParaRPr lang="ru-RU" sz="21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3" name="Заголовок 7"/>
          <p:cNvSpPr>
            <a:spLocks noGrp="1"/>
          </p:cNvSpPr>
          <p:nvPr>
            <p:ph type="title"/>
          </p:nvPr>
        </p:nvSpPr>
        <p:spPr>
          <a:xfrm>
            <a:off x="468313" y="44624"/>
            <a:ext cx="8229600" cy="1143000"/>
          </a:xfrm>
        </p:spPr>
        <p:txBody>
          <a:bodyPr/>
          <a:lstStyle/>
          <a:p>
            <a:r>
              <a:rPr lang="ru-RU" sz="4200" dirty="0" smtClean="0"/>
              <a:t>Модель ГСМ ТИП</a:t>
            </a:r>
          </a:p>
        </p:txBody>
      </p:sp>
      <p:sp>
        <p:nvSpPr>
          <p:cNvPr id="5124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5" name="Содержимое 9"/>
          <p:cNvSpPr>
            <a:spLocks noGrp="1"/>
          </p:cNvSpPr>
          <p:nvPr>
            <p:ph sz="half" idx="2"/>
          </p:nvPr>
        </p:nvSpPr>
        <p:spPr>
          <a:xfrm>
            <a:off x="4427984" y="2060575"/>
            <a:ext cx="4716015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  Глобальная Самосогласованная Модель Термосферы, Ионосферы и </a:t>
            </a:r>
            <a:r>
              <a:rPr lang="ru-RU" sz="2400" dirty="0" err="1" smtClean="0">
                <a:latin typeface="Times New Roman" pitchFamily="18" charset="0"/>
              </a:rPr>
              <a:t>Протоносферы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(ГСМ ТИП) разработана в ЗО ИЗМИРАН</a:t>
            </a:r>
            <a:r>
              <a:rPr lang="en-US" sz="2400" dirty="0" smtClean="0">
                <a:latin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</a:rPr>
              <a:t>Модель ГСМ ТИП детально описана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в </a:t>
            </a:r>
          </a:p>
          <a:p>
            <a:pPr algn="just">
              <a:buFontTx/>
              <a:buNone/>
            </a:pPr>
            <a:r>
              <a:rPr lang="ru-RU" sz="2400" b="1" i="1" dirty="0" smtClean="0">
                <a:latin typeface="Times New Roman" pitchFamily="18" charset="0"/>
              </a:rPr>
              <a:t>    </a:t>
            </a:r>
            <a:r>
              <a:rPr lang="en-US" sz="2400" b="1" dirty="0" smtClean="0">
                <a:latin typeface="Times New Roman" pitchFamily="18" charset="0"/>
              </a:rPr>
              <a:t>[</a:t>
            </a:r>
            <a:r>
              <a:rPr lang="ru-RU" sz="2400" b="1" i="1" dirty="0" err="1" smtClean="0">
                <a:latin typeface="Times New Roman" pitchFamily="18" charset="0"/>
              </a:rPr>
              <a:t>Namgaladze</a:t>
            </a:r>
            <a:r>
              <a:rPr lang="ru-RU" sz="2400" b="1" i="1" dirty="0" smtClean="0">
                <a:latin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</a:rPr>
              <a:t>et</a:t>
            </a:r>
            <a:r>
              <a:rPr lang="ru-RU" sz="2400" b="1" i="1" dirty="0" smtClean="0">
                <a:latin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</a:rPr>
              <a:t>al</a:t>
            </a:r>
            <a:r>
              <a:rPr lang="ru-RU" sz="2400" b="1" i="1" dirty="0" smtClean="0">
                <a:latin typeface="Times New Roman" pitchFamily="18" charset="0"/>
              </a:rPr>
              <a:t>.,</a:t>
            </a:r>
            <a:r>
              <a:rPr lang="ru-RU" sz="2400" b="1" dirty="0" smtClean="0">
                <a:latin typeface="Times New Roman" pitchFamily="18" charset="0"/>
              </a:rPr>
              <a:t> 1988</a:t>
            </a:r>
            <a:r>
              <a:rPr lang="en-US" sz="2400" b="1" dirty="0" smtClean="0">
                <a:latin typeface="Times New Roman" pitchFamily="18" charset="0"/>
              </a:rPr>
              <a:t>; </a:t>
            </a:r>
            <a:r>
              <a:rPr lang="en-US" sz="2400" b="1" i="1" dirty="0" err="1" smtClean="0">
                <a:latin typeface="Times New Roman" pitchFamily="18" charset="0"/>
              </a:rPr>
              <a:t>Korenkov</a:t>
            </a:r>
            <a:r>
              <a:rPr lang="en-US" sz="2400" b="1" i="1" dirty="0" smtClean="0">
                <a:latin typeface="Times New Roman" pitchFamily="18" charset="0"/>
              </a:rPr>
              <a:t> et al.</a:t>
            </a:r>
            <a:r>
              <a:rPr lang="en-US" sz="2400" b="1" dirty="0" smtClean="0">
                <a:latin typeface="Times New Roman" pitchFamily="18" charset="0"/>
              </a:rPr>
              <a:t>, 1998]</a:t>
            </a:r>
            <a:r>
              <a:rPr lang="en-US" sz="2400" dirty="0" smtClean="0">
                <a:latin typeface="Times New Roman" pitchFamily="18" charset="0"/>
              </a:rPr>
              <a:t>	</a:t>
            </a: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1052736"/>
            <a:ext cx="4788024" cy="5805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Термосферные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параметры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O, NO, N(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S),N(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D) 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плотности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вектора скоростей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Ионосферные параметры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плотности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Mol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вектора скоростей ионов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радиусов Земли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Электрическое поле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Модель дополнена новым блоком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расчета электрического потенциала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Klimenko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et 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., 2006, 2007.</a:t>
            </a:r>
            <a:r>
              <a:rPr lang="en-US" sz="2000" dirty="0">
                <a:cs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48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88125" y="692150"/>
            <a:ext cx="863600" cy="6049963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accent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  <a:p>
            <a:pPr>
              <a:defRPr/>
            </a:pPr>
            <a:endParaRPr lang="ru-RU">
              <a:solidFill>
                <a:srgbClr val="FFFF99"/>
              </a:solidFill>
            </a:endParaRPr>
          </a:p>
        </p:txBody>
      </p:sp>
      <p:pic>
        <p:nvPicPr>
          <p:cNvPr id="4099" name="Picture 4" descr="Dst September 2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836613"/>
            <a:ext cx="5867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Kp September 2011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628775"/>
            <a:ext cx="56483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AE September 2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349500"/>
            <a:ext cx="5905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AL September 2011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3141663"/>
            <a:ext cx="5943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BIMF September 20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4160838"/>
            <a:ext cx="57054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BzIMF September 20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894263"/>
            <a:ext cx="5781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Vsw September 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07063"/>
            <a:ext cx="5830888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0" y="158750"/>
            <a:ext cx="9144000" cy="461963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Геомагнитные индексы, параметры солнечного ветра и ММП</a:t>
            </a:r>
          </a:p>
        </p:txBody>
      </p:sp>
    </p:spTree>
    <p:extLst>
      <p:ext uri="{BB962C8B-B14F-4D97-AF65-F5344CB8AC3E}">
        <p14:creationId xmlns:p14="http://schemas.microsoft.com/office/powerpoint/2010/main" val="2730770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6" descr="C:\Users\Darshu\Desktop\АСПИРАНТУРА осень\Storm September 2011\Daria\sf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2" b="17726"/>
          <a:stretch>
            <a:fillRect/>
          </a:stretch>
        </p:blipFill>
        <p:spPr bwMode="auto">
          <a:xfrm>
            <a:off x="60325" y="2174875"/>
            <a:ext cx="87487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7" descr="C:\Users\Darshu\Desktop\АСПИРАНТУРА осень\Storm September 2011\Daria\sh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3" b="-2390"/>
          <a:stretch>
            <a:fillRect/>
          </a:stretch>
        </p:blipFill>
        <p:spPr bwMode="auto">
          <a:xfrm>
            <a:off x="-107950" y="4933950"/>
            <a:ext cx="8912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03350" y="0"/>
            <a:ext cx="4572000" cy="466725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Высокоширотная ионосфера</a:t>
            </a:r>
            <a:endParaRPr lang="ru-RU" sz="2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28"/>
          <p:cNvSpPr txBox="1">
            <a:spLocks noChangeArrowheads="1"/>
          </p:cNvSpPr>
          <p:nvPr/>
        </p:nvSpPr>
        <p:spPr bwMode="auto">
          <a:xfrm>
            <a:off x="0" y="18970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Sondrestrom (67.0°N, 51.0°W; 77.3°, 34.9°) </a:t>
            </a:r>
          </a:p>
        </p:txBody>
      </p:sp>
      <p:pic>
        <p:nvPicPr>
          <p:cNvPr id="10246" name="Picture 3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0"/>
            <a:ext cx="31242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1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b="8839"/>
          <a:stretch>
            <a:fillRect/>
          </a:stretch>
        </p:blipFill>
        <p:spPr bwMode="auto">
          <a:xfrm>
            <a:off x="2843213" y="2420938"/>
            <a:ext cx="27844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b="9541"/>
          <a:stretch>
            <a:fillRect/>
          </a:stretch>
        </p:blipFill>
        <p:spPr bwMode="auto">
          <a:xfrm>
            <a:off x="2857500" y="388938"/>
            <a:ext cx="27257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/>
          <a:stretch>
            <a:fillRect/>
          </a:stretch>
        </p:blipFill>
        <p:spPr bwMode="auto">
          <a:xfrm>
            <a:off x="2771775" y="4581525"/>
            <a:ext cx="28717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b="7692"/>
          <a:stretch>
            <a:fillRect/>
          </a:stretch>
        </p:blipFill>
        <p:spPr bwMode="auto">
          <a:xfrm>
            <a:off x="5643563" y="2420938"/>
            <a:ext cx="267811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b="8586"/>
          <a:stretch>
            <a:fillRect/>
          </a:stretch>
        </p:blipFill>
        <p:spPr bwMode="auto">
          <a:xfrm>
            <a:off x="5572125" y="404813"/>
            <a:ext cx="27495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/>
          <a:stretch>
            <a:fillRect/>
          </a:stretch>
        </p:blipFill>
        <p:spPr bwMode="auto">
          <a:xfrm>
            <a:off x="5643563" y="4581525"/>
            <a:ext cx="267811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4"/>
          <a:stretch>
            <a:fillRect/>
          </a:stretch>
        </p:blipFill>
        <p:spPr bwMode="auto">
          <a:xfrm>
            <a:off x="0" y="357188"/>
            <a:ext cx="288131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"/>
          <a:stretch>
            <a:fillRect/>
          </a:stretch>
        </p:blipFill>
        <p:spPr bwMode="auto">
          <a:xfrm>
            <a:off x="1588" y="2428875"/>
            <a:ext cx="28797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5813"/>
            <a:ext cx="28813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9588" y="1285875"/>
            <a:ext cx="1639887" cy="352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COSMIC 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850" y="3357563"/>
            <a:ext cx="1639888" cy="352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GPS TEC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850" y="5500688"/>
            <a:ext cx="1639888" cy="3540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TEC-IEC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58188" y="857250"/>
            <a:ext cx="738187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IEC</a:t>
            </a: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80 </a:t>
            </a:r>
            <a:endParaRPr lang="ru-RU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700 </a:t>
            </a:r>
            <a:r>
              <a:rPr lang="ru-RU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км</a:t>
            </a:r>
            <a:endParaRPr lang="en-US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58188" y="2857500"/>
            <a:ext cx="787400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TEC</a:t>
            </a: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80 </a:t>
            </a:r>
            <a:endParaRPr lang="ru-RU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20000 </a:t>
            </a:r>
            <a:r>
              <a:rPr lang="ru-RU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км</a:t>
            </a:r>
            <a:endParaRPr lang="en-US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1675" y="4929188"/>
            <a:ext cx="822325" cy="16621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PEC TECU</a:t>
            </a: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700 </a:t>
            </a:r>
            <a:endParaRPr lang="ru-RU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 20000 </a:t>
            </a:r>
            <a:r>
              <a:rPr lang="ru-RU" sz="17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км</a:t>
            </a:r>
            <a:endParaRPr lang="en-US" sz="17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625" y="0"/>
            <a:ext cx="2286000" cy="3540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Наблюдения (</a:t>
            </a:r>
            <a:r>
              <a:rPr lang="ru-RU" sz="1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.)</a:t>
            </a:r>
            <a:endParaRPr lang="en-US" sz="17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250" y="0"/>
            <a:ext cx="2286000" cy="3540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ГСМ ТИП (</a:t>
            </a:r>
            <a:r>
              <a:rPr lang="ru-RU" sz="1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.)</a:t>
            </a:r>
            <a:endParaRPr lang="en-US" sz="17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5000" y="0"/>
            <a:ext cx="2643188" cy="3540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ГСМ ТИП (возмущения)</a:t>
            </a:r>
            <a:endParaRPr lang="en-US" sz="17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9"/>
          <p:cNvSpPr txBox="1">
            <a:spLocks noChangeArrowheads="1"/>
          </p:cNvSpPr>
          <p:nvPr/>
        </p:nvSpPr>
        <p:spPr bwMode="auto">
          <a:xfrm>
            <a:off x="323850" y="7938"/>
            <a:ext cx="8496300" cy="8318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расчетов модели ГСМ ТИП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Эффекты бури в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20:00 UT 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сентября 2011 г.</a:t>
            </a: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0" y="31416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Спокойные условия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Возмущения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86125" y="3529013"/>
            <a:ext cx="5715000" cy="16430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pic>
        <p:nvPicPr>
          <p:cNvPr id="17428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981075"/>
            <a:ext cx="3076729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86" y="981075"/>
            <a:ext cx="3188806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Прямоугольник 2"/>
          <p:cNvSpPr>
            <a:spLocks noChangeArrowheads="1"/>
          </p:cNvSpPr>
          <p:nvPr/>
        </p:nvSpPr>
        <p:spPr bwMode="auto">
          <a:xfrm>
            <a:off x="19297" y="3057823"/>
            <a:ext cx="752475" cy="36003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GPS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31" name="Прямоугольник 2"/>
          <p:cNvSpPr>
            <a:spLocks noChangeArrowheads="1"/>
          </p:cNvSpPr>
          <p:nvPr/>
        </p:nvSpPr>
        <p:spPr bwMode="auto">
          <a:xfrm>
            <a:off x="6143625" y="3133601"/>
            <a:ext cx="1092671" cy="28803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Модель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-1635" r="-147" b="-962"/>
          <a:stretch/>
        </p:blipFill>
        <p:spPr bwMode="auto">
          <a:xfrm>
            <a:off x="6300192" y="908720"/>
            <a:ext cx="2757182" cy="222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3797265"/>
            <a:ext cx="461665" cy="114390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(O)/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13586"/>
          <a:stretch>
            <a:fillRect/>
          </a:stretch>
        </p:blipFill>
        <p:spPr bwMode="auto">
          <a:xfrm>
            <a:off x="539552" y="3483967"/>
            <a:ext cx="27320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8380" b="13617"/>
          <a:stretch>
            <a:fillRect/>
          </a:stretch>
        </p:blipFill>
        <p:spPr bwMode="auto">
          <a:xfrm>
            <a:off x="3275856" y="3477617"/>
            <a:ext cx="2417762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5814268" y="4437112"/>
            <a:ext cx="334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Красным цветом показана невозмущенная область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5796806" y="3573016"/>
            <a:ext cx="33575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Главная причина отрицательных ионосферных возмущений в дневное время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16"/>
          <p:cNvCxnSpPr>
            <a:cxnSpLocks noChangeShapeType="1"/>
          </p:cNvCxnSpPr>
          <p:nvPr/>
        </p:nvCxnSpPr>
        <p:spPr bwMode="auto">
          <a:xfrm rot="10800000">
            <a:off x="4439493" y="3745904"/>
            <a:ext cx="1500188" cy="214313"/>
          </a:xfrm>
          <a:prstGeom prst="straightConnector1">
            <a:avLst/>
          </a:prstGeom>
          <a:noFill/>
          <a:ln w="22225" algn="ctr">
            <a:solidFill>
              <a:srgbClr val="9999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Прямая со стрелкой 17"/>
          <p:cNvCxnSpPr>
            <a:cxnSpLocks noChangeShapeType="1"/>
          </p:cNvCxnSpPr>
          <p:nvPr/>
        </p:nvCxnSpPr>
        <p:spPr bwMode="auto">
          <a:xfrm rot="10800000" flipV="1">
            <a:off x="4368056" y="4174529"/>
            <a:ext cx="1571625" cy="609600"/>
          </a:xfrm>
          <a:prstGeom prst="straightConnector1">
            <a:avLst/>
          </a:prstGeom>
          <a:noFill/>
          <a:ln w="22225" algn="ctr">
            <a:solidFill>
              <a:srgbClr val="9999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14547"/>
          <a:stretch/>
        </p:blipFill>
        <p:spPr bwMode="auto">
          <a:xfrm>
            <a:off x="547688" y="5153670"/>
            <a:ext cx="2732087" cy="163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8394" b="14483"/>
          <a:stretch/>
        </p:blipFill>
        <p:spPr bwMode="auto">
          <a:xfrm>
            <a:off x="3275013" y="5153670"/>
            <a:ext cx="2405062" cy="163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0" y="5594139"/>
            <a:ext cx="461665" cy="105253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(m/s)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5652120" y="6446664"/>
            <a:ext cx="3343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Термосферный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ветер к экватору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трелка вниз 44"/>
          <p:cNvSpPr>
            <a:spLocks noChangeArrowheads="1"/>
          </p:cNvSpPr>
          <p:nvPr/>
        </p:nvSpPr>
        <p:spPr bwMode="auto">
          <a:xfrm rot="10800000">
            <a:off x="7164388" y="6303789"/>
            <a:ext cx="500062" cy="2143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CCFF"/>
          </a:solidFill>
          <a:ln w="25400" algn="ctr">
            <a:solidFill>
              <a:srgbClr val="666699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6156325" y="5943426"/>
            <a:ext cx="2415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Перенос плазмы вверх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286125" y="5298132"/>
            <a:ext cx="5715000" cy="15598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48" name="Стрелка вниз 47"/>
          <p:cNvSpPr>
            <a:spLocks noChangeArrowheads="1"/>
          </p:cNvSpPr>
          <p:nvPr/>
        </p:nvSpPr>
        <p:spPr bwMode="auto">
          <a:xfrm rot="10800000">
            <a:off x="7164289" y="5733256"/>
            <a:ext cx="500062" cy="2143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CCFF"/>
          </a:solidFill>
          <a:ln w="25400" algn="ctr">
            <a:solidFill>
              <a:srgbClr val="666699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5652121" y="5366543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Положительные возмущения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olodia\Desktop\Sche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53451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5219700" y="4222750"/>
            <a:ext cx="3924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Mayr, H. G., Harris, I., and Spencer, N. W. (1978) Some Properties of Upper Atmosphere D ynamics. </a:t>
            </a:r>
            <a:r>
              <a:rPr lang="en-US" i="1"/>
              <a:t>Rev. Geophys. Space Phys. 16, 539</a:t>
            </a:r>
            <a:endParaRPr lang="ru-RU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5364163" y="404813"/>
            <a:ext cx="37798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/>
              <a:t>Схематическая иллюстрация влияния состава и ветра на ионосферную плазму во время геомагнитных бурь</a:t>
            </a:r>
            <a:r>
              <a:rPr lang="en-US" dirty="0" smtClean="0"/>
              <a:t>. </a:t>
            </a:r>
            <a:r>
              <a:rPr lang="ru-RU" dirty="0" smtClean="0"/>
              <a:t>Фаза</a:t>
            </a:r>
            <a:r>
              <a:rPr lang="en-US" dirty="0" smtClean="0"/>
              <a:t> </a:t>
            </a:r>
            <a:r>
              <a:rPr lang="en-US" dirty="0"/>
              <a:t>I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dirty="0"/>
              <a:t>III </a:t>
            </a:r>
            <a:r>
              <a:rPr lang="ru-RU" dirty="0" smtClean="0"/>
              <a:t>объясняет положительную фазу</a:t>
            </a:r>
            <a:r>
              <a:rPr lang="en-US" dirty="0" smtClean="0"/>
              <a:t>, </a:t>
            </a:r>
            <a:r>
              <a:rPr lang="ru-RU" dirty="0" smtClean="0"/>
              <a:t>фаза</a:t>
            </a:r>
            <a:r>
              <a:rPr lang="en-US" dirty="0" smtClean="0"/>
              <a:t> II</a:t>
            </a:r>
            <a:r>
              <a:rPr lang="ru-RU" dirty="0" smtClean="0"/>
              <a:t> объясняет главную отрицательную фазу в высоких и средних широтах</a:t>
            </a:r>
            <a:r>
              <a:rPr lang="en-US" dirty="0" smtClean="0"/>
              <a:t> (</a:t>
            </a:r>
            <a:r>
              <a:rPr lang="en-US" dirty="0" err="1"/>
              <a:t>Mayr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1978)</a:t>
            </a:r>
            <a:r>
              <a:rPr lang="en-US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8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74700"/>
            <a:ext cx="30241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45" y="812800"/>
            <a:ext cx="30241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937125"/>
            <a:ext cx="3024187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937125"/>
            <a:ext cx="30241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859088"/>
            <a:ext cx="30241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916488"/>
            <a:ext cx="3022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9088"/>
            <a:ext cx="30241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85725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Ионосферные возмущения в Американском долготном секторе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4" name="Рисунок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52738"/>
            <a:ext cx="30686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3707904" y="908050"/>
            <a:ext cx="0" cy="576131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176811" y="965200"/>
            <a:ext cx="35719" cy="570416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716586" y="980206"/>
            <a:ext cx="0" cy="5689154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220071" y="980206"/>
            <a:ext cx="0" cy="5689154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732588" y="1052736"/>
            <a:ext cx="0" cy="5481414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235825" y="1052736"/>
            <a:ext cx="73025" cy="540839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740650" y="1052736"/>
            <a:ext cx="71438" cy="540839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243888" y="1052736"/>
            <a:ext cx="73025" cy="547189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F00"/>
              </a:clrFrom>
              <a:clrTo>
                <a:srgbClr val="F6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" y="774699"/>
            <a:ext cx="3019611" cy="198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V="1">
            <a:off x="684213" y="908050"/>
            <a:ext cx="0" cy="55530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187450" y="908050"/>
            <a:ext cx="0" cy="55530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619250" y="908050"/>
            <a:ext cx="73025" cy="554513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124075" y="981075"/>
            <a:ext cx="71438" cy="554355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0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1"/>
          <a:stretch>
            <a:fillRect/>
          </a:stretch>
        </p:blipFill>
        <p:spPr bwMode="auto">
          <a:xfrm>
            <a:off x="141288" y="2473325"/>
            <a:ext cx="4445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6"/>
          <a:stretch>
            <a:fillRect/>
          </a:stretch>
        </p:blipFill>
        <p:spPr bwMode="auto">
          <a:xfrm>
            <a:off x="50800" y="1090613"/>
            <a:ext cx="45354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2"/>
          <a:stretch>
            <a:fillRect/>
          </a:stretch>
        </p:blipFill>
        <p:spPr bwMode="auto">
          <a:xfrm>
            <a:off x="-14288" y="3870325"/>
            <a:ext cx="45862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122863"/>
            <a:ext cx="45878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8"/>
          <a:stretch>
            <a:fillRect/>
          </a:stretch>
        </p:blipFill>
        <p:spPr bwMode="auto">
          <a:xfrm>
            <a:off x="4706938" y="2463800"/>
            <a:ext cx="445293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5170488"/>
            <a:ext cx="45847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0"/>
          <a:stretch>
            <a:fillRect/>
          </a:stretch>
        </p:blipFill>
        <p:spPr bwMode="auto">
          <a:xfrm>
            <a:off x="4662488" y="1141413"/>
            <a:ext cx="448151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 bwMode="auto">
          <a:xfrm>
            <a:off x="4559300" y="3803650"/>
            <a:ext cx="4595813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537DA0-5009-4924-B975-87FD7F879AEB}" type="slidenum">
              <a:rPr lang="ru-RU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smtClean="0">
              <a:latin typeface="Arial" charset="0"/>
            </a:endParaRPr>
          </a:p>
        </p:txBody>
      </p:sp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260350"/>
            <a:ext cx="4276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813" y="5229225"/>
            <a:ext cx="733425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650" y="3851275"/>
            <a:ext cx="647700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614488" y="2473325"/>
            <a:ext cx="749300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14488" y="1100138"/>
            <a:ext cx="633412" cy="2174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08700" y="2398713"/>
            <a:ext cx="633413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6089650" y="2516188"/>
            <a:ext cx="698500" cy="292100"/>
          </a:xfrm>
          <a:custGeom>
            <a:avLst/>
            <a:gdLst>
              <a:gd name="connsiteX0" fmla="*/ 349250 w 698547"/>
              <a:gd name="connsiteY0" fmla="*/ 260350 h 292100"/>
              <a:gd name="connsiteX1" fmla="*/ 349250 w 698547"/>
              <a:gd name="connsiteY1" fmla="*/ 260350 h 292100"/>
              <a:gd name="connsiteX2" fmla="*/ 419100 w 698547"/>
              <a:gd name="connsiteY2" fmla="*/ 266700 h 292100"/>
              <a:gd name="connsiteX3" fmla="*/ 457200 w 698547"/>
              <a:gd name="connsiteY3" fmla="*/ 279400 h 292100"/>
              <a:gd name="connsiteX4" fmla="*/ 476250 w 698547"/>
              <a:gd name="connsiteY4" fmla="*/ 285750 h 292100"/>
              <a:gd name="connsiteX5" fmla="*/ 520700 w 698547"/>
              <a:gd name="connsiteY5" fmla="*/ 292100 h 292100"/>
              <a:gd name="connsiteX6" fmla="*/ 603250 w 698547"/>
              <a:gd name="connsiteY6" fmla="*/ 273050 h 292100"/>
              <a:gd name="connsiteX7" fmla="*/ 622300 w 698547"/>
              <a:gd name="connsiteY7" fmla="*/ 260350 h 292100"/>
              <a:gd name="connsiteX8" fmla="*/ 647700 w 698547"/>
              <a:gd name="connsiteY8" fmla="*/ 254000 h 292100"/>
              <a:gd name="connsiteX9" fmla="*/ 685800 w 698547"/>
              <a:gd name="connsiteY9" fmla="*/ 241300 h 292100"/>
              <a:gd name="connsiteX10" fmla="*/ 698500 w 698547"/>
              <a:gd name="connsiteY10" fmla="*/ 203200 h 292100"/>
              <a:gd name="connsiteX11" fmla="*/ 692150 w 698547"/>
              <a:gd name="connsiteY11" fmla="*/ 95250 h 292100"/>
              <a:gd name="connsiteX12" fmla="*/ 673100 w 698547"/>
              <a:gd name="connsiteY12" fmla="*/ 76200 h 292100"/>
              <a:gd name="connsiteX13" fmla="*/ 641350 w 698547"/>
              <a:gd name="connsiteY13" fmla="*/ 38100 h 292100"/>
              <a:gd name="connsiteX14" fmla="*/ 603250 w 698547"/>
              <a:gd name="connsiteY14" fmla="*/ 25400 h 292100"/>
              <a:gd name="connsiteX15" fmla="*/ 584200 w 698547"/>
              <a:gd name="connsiteY15" fmla="*/ 19050 h 292100"/>
              <a:gd name="connsiteX16" fmla="*/ 514350 w 698547"/>
              <a:gd name="connsiteY16" fmla="*/ 6350 h 292100"/>
              <a:gd name="connsiteX17" fmla="*/ 349250 w 698547"/>
              <a:gd name="connsiteY17" fmla="*/ 0 h 292100"/>
              <a:gd name="connsiteX18" fmla="*/ 184150 w 698547"/>
              <a:gd name="connsiteY18" fmla="*/ 12700 h 292100"/>
              <a:gd name="connsiteX19" fmla="*/ 146050 w 698547"/>
              <a:gd name="connsiteY19" fmla="*/ 25400 h 292100"/>
              <a:gd name="connsiteX20" fmla="*/ 127000 w 698547"/>
              <a:gd name="connsiteY20" fmla="*/ 38100 h 292100"/>
              <a:gd name="connsiteX21" fmla="*/ 114300 w 698547"/>
              <a:gd name="connsiteY21" fmla="*/ 57150 h 292100"/>
              <a:gd name="connsiteX22" fmla="*/ 95250 w 698547"/>
              <a:gd name="connsiteY22" fmla="*/ 63500 h 292100"/>
              <a:gd name="connsiteX23" fmla="*/ 76200 w 698547"/>
              <a:gd name="connsiteY23" fmla="*/ 76200 h 292100"/>
              <a:gd name="connsiteX24" fmla="*/ 38100 w 698547"/>
              <a:gd name="connsiteY24" fmla="*/ 101600 h 292100"/>
              <a:gd name="connsiteX25" fmla="*/ 19050 w 698547"/>
              <a:gd name="connsiteY25" fmla="*/ 120650 h 292100"/>
              <a:gd name="connsiteX26" fmla="*/ 12700 w 698547"/>
              <a:gd name="connsiteY26" fmla="*/ 139700 h 292100"/>
              <a:gd name="connsiteX27" fmla="*/ 0 w 698547"/>
              <a:gd name="connsiteY27" fmla="*/ 158750 h 292100"/>
              <a:gd name="connsiteX28" fmla="*/ 6350 w 698547"/>
              <a:gd name="connsiteY28" fmla="*/ 279400 h 292100"/>
              <a:gd name="connsiteX29" fmla="*/ 25400 w 698547"/>
              <a:gd name="connsiteY29" fmla="*/ 273050 h 292100"/>
              <a:gd name="connsiteX30" fmla="*/ 50800 w 698547"/>
              <a:gd name="connsiteY30" fmla="*/ 266700 h 292100"/>
              <a:gd name="connsiteX31" fmla="*/ 120650 w 698547"/>
              <a:gd name="connsiteY31" fmla="*/ 254000 h 292100"/>
              <a:gd name="connsiteX32" fmla="*/ 273050 w 698547"/>
              <a:gd name="connsiteY32" fmla="*/ 247650 h 292100"/>
              <a:gd name="connsiteX33" fmla="*/ 349250 w 698547"/>
              <a:gd name="connsiteY33" fmla="*/ 26035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98547" h="292100">
                <a:moveTo>
                  <a:pt x="349250" y="260350"/>
                </a:moveTo>
                <a:lnTo>
                  <a:pt x="349250" y="260350"/>
                </a:lnTo>
                <a:cubicBezTo>
                  <a:pt x="372533" y="262467"/>
                  <a:pt x="396076" y="262637"/>
                  <a:pt x="419100" y="266700"/>
                </a:cubicBezTo>
                <a:cubicBezTo>
                  <a:pt x="432283" y="269026"/>
                  <a:pt x="444500" y="275167"/>
                  <a:pt x="457200" y="279400"/>
                </a:cubicBezTo>
                <a:cubicBezTo>
                  <a:pt x="463550" y="281517"/>
                  <a:pt x="469624" y="284803"/>
                  <a:pt x="476250" y="285750"/>
                </a:cubicBezTo>
                <a:lnTo>
                  <a:pt x="520700" y="292100"/>
                </a:lnTo>
                <a:cubicBezTo>
                  <a:pt x="541193" y="289172"/>
                  <a:pt x="584232" y="285729"/>
                  <a:pt x="603250" y="273050"/>
                </a:cubicBezTo>
                <a:cubicBezTo>
                  <a:pt x="609600" y="268817"/>
                  <a:pt x="615285" y="263356"/>
                  <a:pt x="622300" y="260350"/>
                </a:cubicBezTo>
                <a:cubicBezTo>
                  <a:pt x="630322" y="256912"/>
                  <a:pt x="639341" y="256508"/>
                  <a:pt x="647700" y="254000"/>
                </a:cubicBezTo>
                <a:cubicBezTo>
                  <a:pt x="660522" y="250153"/>
                  <a:pt x="685800" y="241300"/>
                  <a:pt x="685800" y="241300"/>
                </a:cubicBezTo>
                <a:cubicBezTo>
                  <a:pt x="690033" y="228600"/>
                  <a:pt x="699286" y="216564"/>
                  <a:pt x="698500" y="203200"/>
                </a:cubicBezTo>
                <a:cubicBezTo>
                  <a:pt x="696383" y="167217"/>
                  <a:pt x="699219" y="130596"/>
                  <a:pt x="692150" y="95250"/>
                </a:cubicBezTo>
                <a:cubicBezTo>
                  <a:pt x="690389" y="86444"/>
                  <a:pt x="678849" y="83099"/>
                  <a:pt x="673100" y="76200"/>
                </a:cubicBezTo>
                <a:cubicBezTo>
                  <a:pt x="661516" y="62299"/>
                  <a:pt x="658622" y="47696"/>
                  <a:pt x="641350" y="38100"/>
                </a:cubicBezTo>
                <a:cubicBezTo>
                  <a:pt x="629648" y="31599"/>
                  <a:pt x="615950" y="29633"/>
                  <a:pt x="603250" y="25400"/>
                </a:cubicBezTo>
                <a:cubicBezTo>
                  <a:pt x="596900" y="23283"/>
                  <a:pt x="590694" y="20673"/>
                  <a:pt x="584200" y="19050"/>
                </a:cubicBezTo>
                <a:cubicBezTo>
                  <a:pt x="557724" y="12431"/>
                  <a:pt x="544384" y="8170"/>
                  <a:pt x="514350" y="6350"/>
                </a:cubicBezTo>
                <a:cubicBezTo>
                  <a:pt x="459377" y="3018"/>
                  <a:pt x="404283" y="2117"/>
                  <a:pt x="349250" y="0"/>
                </a:cubicBezTo>
                <a:cubicBezTo>
                  <a:pt x="274928" y="3378"/>
                  <a:pt x="240901" y="-4325"/>
                  <a:pt x="184150" y="12700"/>
                </a:cubicBezTo>
                <a:cubicBezTo>
                  <a:pt x="171328" y="16547"/>
                  <a:pt x="157189" y="17974"/>
                  <a:pt x="146050" y="25400"/>
                </a:cubicBezTo>
                <a:lnTo>
                  <a:pt x="127000" y="38100"/>
                </a:lnTo>
                <a:cubicBezTo>
                  <a:pt x="122767" y="44450"/>
                  <a:pt x="120259" y="52382"/>
                  <a:pt x="114300" y="57150"/>
                </a:cubicBezTo>
                <a:cubicBezTo>
                  <a:pt x="109073" y="61331"/>
                  <a:pt x="101237" y="60507"/>
                  <a:pt x="95250" y="63500"/>
                </a:cubicBezTo>
                <a:cubicBezTo>
                  <a:pt x="88424" y="66913"/>
                  <a:pt x="82063" y="71314"/>
                  <a:pt x="76200" y="76200"/>
                </a:cubicBezTo>
                <a:cubicBezTo>
                  <a:pt x="44489" y="102626"/>
                  <a:pt x="71578" y="90441"/>
                  <a:pt x="38100" y="101600"/>
                </a:cubicBezTo>
                <a:cubicBezTo>
                  <a:pt x="31750" y="107950"/>
                  <a:pt x="24031" y="113178"/>
                  <a:pt x="19050" y="120650"/>
                </a:cubicBezTo>
                <a:cubicBezTo>
                  <a:pt x="15337" y="126219"/>
                  <a:pt x="15693" y="133713"/>
                  <a:pt x="12700" y="139700"/>
                </a:cubicBezTo>
                <a:cubicBezTo>
                  <a:pt x="9287" y="146526"/>
                  <a:pt x="4233" y="152400"/>
                  <a:pt x="0" y="158750"/>
                </a:cubicBezTo>
                <a:cubicBezTo>
                  <a:pt x="2117" y="198967"/>
                  <a:pt x="-2386" y="240087"/>
                  <a:pt x="6350" y="279400"/>
                </a:cubicBezTo>
                <a:cubicBezTo>
                  <a:pt x="7802" y="285934"/>
                  <a:pt x="18964" y="274889"/>
                  <a:pt x="25400" y="273050"/>
                </a:cubicBezTo>
                <a:cubicBezTo>
                  <a:pt x="33791" y="270652"/>
                  <a:pt x="42409" y="269098"/>
                  <a:pt x="50800" y="266700"/>
                </a:cubicBezTo>
                <a:cubicBezTo>
                  <a:pt x="96481" y="253648"/>
                  <a:pt x="36588" y="264508"/>
                  <a:pt x="120650" y="254000"/>
                </a:cubicBezTo>
                <a:cubicBezTo>
                  <a:pt x="194951" y="229233"/>
                  <a:pt x="145384" y="240557"/>
                  <a:pt x="273050" y="247650"/>
                </a:cubicBezTo>
                <a:lnTo>
                  <a:pt x="349250" y="2603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51550" y="4305300"/>
            <a:ext cx="600075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935663" y="2106613"/>
            <a:ext cx="631825" cy="184150"/>
          </a:xfrm>
          <a:custGeom>
            <a:avLst/>
            <a:gdLst>
              <a:gd name="connsiteX0" fmla="*/ 171450 w 571500"/>
              <a:gd name="connsiteY0" fmla="*/ 6427 h 184227"/>
              <a:gd name="connsiteX1" fmla="*/ 171450 w 571500"/>
              <a:gd name="connsiteY1" fmla="*/ 6427 h 184227"/>
              <a:gd name="connsiteX2" fmla="*/ 107950 w 571500"/>
              <a:gd name="connsiteY2" fmla="*/ 19127 h 184227"/>
              <a:gd name="connsiteX3" fmla="*/ 57150 w 571500"/>
              <a:gd name="connsiteY3" fmla="*/ 25477 h 184227"/>
              <a:gd name="connsiteX4" fmla="*/ 38100 w 571500"/>
              <a:gd name="connsiteY4" fmla="*/ 31827 h 184227"/>
              <a:gd name="connsiteX5" fmla="*/ 0 w 571500"/>
              <a:gd name="connsiteY5" fmla="*/ 38177 h 184227"/>
              <a:gd name="connsiteX6" fmla="*/ 6350 w 571500"/>
              <a:gd name="connsiteY6" fmla="*/ 152477 h 184227"/>
              <a:gd name="connsiteX7" fmla="*/ 25400 w 571500"/>
              <a:gd name="connsiteY7" fmla="*/ 158827 h 184227"/>
              <a:gd name="connsiteX8" fmla="*/ 222250 w 571500"/>
              <a:gd name="connsiteY8" fmla="*/ 165177 h 184227"/>
              <a:gd name="connsiteX9" fmla="*/ 247650 w 571500"/>
              <a:gd name="connsiteY9" fmla="*/ 171527 h 184227"/>
              <a:gd name="connsiteX10" fmla="*/ 330200 w 571500"/>
              <a:gd name="connsiteY10" fmla="*/ 184227 h 184227"/>
              <a:gd name="connsiteX11" fmla="*/ 488950 w 571500"/>
              <a:gd name="connsiteY11" fmla="*/ 177877 h 184227"/>
              <a:gd name="connsiteX12" fmla="*/ 508000 w 571500"/>
              <a:gd name="connsiteY12" fmla="*/ 171527 h 184227"/>
              <a:gd name="connsiteX13" fmla="*/ 571500 w 571500"/>
              <a:gd name="connsiteY13" fmla="*/ 158827 h 184227"/>
              <a:gd name="connsiteX14" fmla="*/ 565150 w 571500"/>
              <a:gd name="connsiteY14" fmla="*/ 101677 h 184227"/>
              <a:gd name="connsiteX15" fmla="*/ 533400 w 571500"/>
              <a:gd name="connsiteY15" fmla="*/ 69927 h 184227"/>
              <a:gd name="connsiteX16" fmla="*/ 495300 w 571500"/>
              <a:gd name="connsiteY16" fmla="*/ 57227 h 184227"/>
              <a:gd name="connsiteX17" fmla="*/ 457200 w 571500"/>
              <a:gd name="connsiteY17" fmla="*/ 38177 h 184227"/>
              <a:gd name="connsiteX18" fmla="*/ 419100 w 571500"/>
              <a:gd name="connsiteY18" fmla="*/ 19127 h 184227"/>
              <a:gd name="connsiteX19" fmla="*/ 273050 w 571500"/>
              <a:gd name="connsiteY19" fmla="*/ 12777 h 184227"/>
              <a:gd name="connsiteX20" fmla="*/ 234950 w 571500"/>
              <a:gd name="connsiteY20" fmla="*/ 77 h 184227"/>
              <a:gd name="connsiteX21" fmla="*/ 171450 w 571500"/>
              <a:gd name="connsiteY21" fmla="*/ 6427 h 18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1500" h="184227">
                <a:moveTo>
                  <a:pt x="171450" y="6427"/>
                </a:moveTo>
                <a:lnTo>
                  <a:pt x="171450" y="6427"/>
                </a:lnTo>
                <a:cubicBezTo>
                  <a:pt x="150283" y="10660"/>
                  <a:pt x="129242" y="15578"/>
                  <a:pt x="107950" y="19127"/>
                </a:cubicBezTo>
                <a:cubicBezTo>
                  <a:pt x="91117" y="21932"/>
                  <a:pt x="73940" y="22424"/>
                  <a:pt x="57150" y="25477"/>
                </a:cubicBezTo>
                <a:cubicBezTo>
                  <a:pt x="50564" y="26674"/>
                  <a:pt x="44634" y="30375"/>
                  <a:pt x="38100" y="31827"/>
                </a:cubicBezTo>
                <a:cubicBezTo>
                  <a:pt x="25531" y="34620"/>
                  <a:pt x="12700" y="36060"/>
                  <a:pt x="0" y="38177"/>
                </a:cubicBezTo>
                <a:cubicBezTo>
                  <a:pt x="2117" y="76277"/>
                  <a:pt x="-1511" y="115137"/>
                  <a:pt x="6350" y="152477"/>
                </a:cubicBezTo>
                <a:cubicBezTo>
                  <a:pt x="7729" y="159027"/>
                  <a:pt x="18718" y="158434"/>
                  <a:pt x="25400" y="158827"/>
                </a:cubicBezTo>
                <a:cubicBezTo>
                  <a:pt x="90938" y="162682"/>
                  <a:pt x="156633" y="163060"/>
                  <a:pt x="222250" y="165177"/>
                </a:cubicBezTo>
                <a:cubicBezTo>
                  <a:pt x="230717" y="167294"/>
                  <a:pt x="239010" y="170293"/>
                  <a:pt x="247650" y="171527"/>
                </a:cubicBezTo>
                <a:cubicBezTo>
                  <a:pt x="333596" y="183805"/>
                  <a:pt x="286002" y="169494"/>
                  <a:pt x="330200" y="184227"/>
                </a:cubicBezTo>
                <a:cubicBezTo>
                  <a:pt x="383117" y="182110"/>
                  <a:pt x="436126" y="181650"/>
                  <a:pt x="488950" y="177877"/>
                </a:cubicBezTo>
                <a:cubicBezTo>
                  <a:pt x="495626" y="177400"/>
                  <a:pt x="501466" y="172979"/>
                  <a:pt x="508000" y="171527"/>
                </a:cubicBezTo>
                <a:cubicBezTo>
                  <a:pt x="648125" y="140388"/>
                  <a:pt x="470288" y="184130"/>
                  <a:pt x="571500" y="158827"/>
                </a:cubicBezTo>
                <a:cubicBezTo>
                  <a:pt x="569383" y="139777"/>
                  <a:pt x="569799" y="120272"/>
                  <a:pt x="565150" y="101677"/>
                </a:cubicBezTo>
                <a:cubicBezTo>
                  <a:pt x="561710" y="87919"/>
                  <a:pt x="545306" y="75219"/>
                  <a:pt x="533400" y="69927"/>
                </a:cubicBezTo>
                <a:cubicBezTo>
                  <a:pt x="521167" y="64490"/>
                  <a:pt x="506439" y="64653"/>
                  <a:pt x="495300" y="57227"/>
                </a:cubicBezTo>
                <a:cubicBezTo>
                  <a:pt x="440705" y="20831"/>
                  <a:pt x="509780" y="64467"/>
                  <a:pt x="457200" y="38177"/>
                </a:cubicBezTo>
                <a:cubicBezTo>
                  <a:pt x="441049" y="30102"/>
                  <a:pt x="437963" y="20578"/>
                  <a:pt x="419100" y="19127"/>
                </a:cubicBezTo>
                <a:cubicBezTo>
                  <a:pt x="370514" y="15390"/>
                  <a:pt x="321733" y="14894"/>
                  <a:pt x="273050" y="12777"/>
                </a:cubicBezTo>
                <a:cubicBezTo>
                  <a:pt x="260350" y="8544"/>
                  <a:pt x="248298" y="-950"/>
                  <a:pt x="234950" y="77"/>
                </a:cubicBezTo>
                <a:lnTo>
                  <a:pt x="171450" y="64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88050" y="5211763"/>
            <a:ext cx="774700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9" name="TextBox 28"/>
          <p:cNvSpPr txBox="1">
            <a:spLocks noChangeArrowheads="1"/>
          </p:cNvSpPr>
          <p:nvPr/>
        </p:nvSpPr>
        <p:spPr bwMode="auto">
          <a:xfrm>
            <a:off x="719138" y="900113"/>
            <a:ext cx="407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Yakutsk (62.0°N, 129.6°E; 51.1°, 194.4°) </a:t>
            </a:r>
          </a:p>
        </p:txBody>
      </p:sp>
      <p:pic>
        <p:nvPicPr>
          <p:cNvPr id="1231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4867275" y="333375"/>
            <a:ext cx="4276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971550" y="-100013"/>
            <a:ext cx="7200900" cy="461665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Ионосфера над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Восточно-Сибирским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регионом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2" name="TextBox 28"/>
          <p:cNvSpPr txBox="1">
            <a:spLocks noChangeArrowheads="1"/>
          </p:cNvSpPr>
          <p:nvPr/>
        </p:nvSpPr>
        <p:spPr bwMode="auto">
          <a:xfrm>
            <a:off x="5294313" y="836613"/>
            <a:ext cx="385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Norilsk (69.2°N, 88.3°E; 58.4°, 165.4°)</a:t>
            </a:r>
          </a:p>
        </p:txBody>
      </p:sp>
    </p:spTree>
    <p:extLst>
      <p:ext uri="{BB962C8B-B14F-4D97-AF65-F5344CB8AC3E}">
        <p14:creationId xmlns:p14="http://schemas.microsoft.com/office/powerpoint/2010/main" val="20743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602</Words>
  <Application>Microsoft Office PowerPoint</Application>
  <PresentationFormat>Экран (4:3)</PresentationFormat>
  <Paragraphs>97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Модель ГСМ ТИП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Volodia</dc:creator>
  <cp:lastModifiedBy>Envy</cp:lastModifiedBy>
  <cp:revision>22</cp:revision>
  <dcterms:created xsi:type="dcterms:W3CDTF">2015-02-07T10:15:39Z</dcterms:created>
  <dcterms:modified xsi:type="dcterms:W3CDTF">2015-02-14T16:53:17Z</dcterms:modified>
</cp:coreProperties>
</file>