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432" r:id="rId3"/>
    <p:sldId id="433" r:id="rId4"/>
    <p:sldId id="434" r:id="rId5"/>
    <p:sldId id="435" r:id="rId6"/>
    <p:sldId id="399" r:id="rId7"/>
    <p:sldId id="400" r:id="rId8"/>
    <p:sldId id="401" r:id="rId9"/>
    <p:sldId id="404" r:id="rId10"/>
    <p:sldId id="402" r:id="rId11"/>
    <p:sldId id="437" r:id="rId12"/>
    <p:sldId id="438" r:id="rId13"/>
    <p:sldId id="403" r:id="rId14"/>
    <p:sldId id="440" r:id="rId15"/>
    <p:sldId id="441" r:id="rId16"/>
    <p:sldId id="442" r:id="rId17"/>
    <p:sldId id="33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453"/>
    <a:srgbClr val="008000"/>
    <a:srgbClr val="B8E8BD"/>
    <a:srgbClr val="F4909E"/>
    <a:srgbClr val="71DAFF"/>
    <a:srgbClr val="A79DB5"/>
    <a:srgbClr val="FF66FF"/>
    <a:srgbClr val="EF9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D0A8B-FFEE-4B14-A315-E6EEC352BF1D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0CC0F-BB8A-4AF0-9A8E-B24326C95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3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9886BA-DC36-45C9-B7A7-0875B1F94578}" type="datetimeFigureOut">
              <a:rPr lang="ru-RU" smtClean="0"/>
              <a:t>20.02.2015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" y="3284984"/>
            <a:ext cx="7211812" cy="216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09" y="346852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cap="all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Одиночные и двойные УКВ радиоимпульсы из атмосферы Земли по данным микроспутника "Чибис-М"</a:t>
            </a:r>
            <a:endParaRPr lang="ru-RU" sz="28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4" t="-36458" r="-57294" b="36458"/>
          <a:stretch/>
        </p:blipFill>
        <p:spPr>
          <a:xfrm>
            <a:off x="7380000" y="2032949"/>
            <a:ext cx="3888432" cy="3412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" y="5517232"/>
            <a:ext cx="8978687" cy="120131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676830"/>
            <a:ext cx="8280919" cy="882119"/>
          </a:xfrm>
        </p:spPr>
        <p:txBody>
          <a:bodyPr>
            <a:noAutofit/>
          </a:bodyPr>
          <a:lstStyle/>
          <a:p>
            <a:r>
              <a:rPr lang="ru-RU" sz="2400" b="1" dirty="0"/>
              <a:t>Л.М. Зеленый, В.М. </a:t>
            </a:r>
            <a:r>
              <a:rPr lang="ru-RU" sz="2400" b="1" dirty="0" err="1"/>
              <a:t>Готлиб</a:t>
            </a:r>
            <a:r>
              <a:rPr lang="ru-RU" sz="2400" b="1" dirty="0"/>
              <a:t>, С.И. Климов, В.Н. </a:t>
            </a:r>
            <a:r>
              <a:rPr lang="ru-RU" sz="2400" b="1" dirty="0" err="1"/>
              <a:t>Каредин</a:t>
            </a:r>
            <a:r>
              <a:rPr lang="ru-RU" sz="2400" b="1" dirty="0"/>
              <a:t>, Д.И. Вавилов, </a:t>
            </a:r>
            <a:r>
              <a:rPr lang="ru-RU" sz="2400" b="1" u="sng" dirty="0"/>
              <a:t>М.С. Долгоносов</a:t>
            </a:r>
            <a:endParaRPr lang="ru-RU"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960000" y="116632"/>
            <a:ext cx="5076000" cy="3096000"/>
            <a:chOff x="3960000" y="116632"/>
            <a:chExt cx="5076000" cy="309600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960000" y="116632"/>
              <a:ext cx="5076000" cy="3096000"/>
              <a:chOff x="3960000" y="116632"/>
              <a:chExt cx="5076000" cy="3096000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960000" y="116632"/>
                <a:ext cx="5076000" cy="3096000"/>
                <a:chOff x="3960000" y="116632"/>
                <a:chExt cx="5076000" cy="3096000"/>
              </a:xfrm>
            </p:grpSpPr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19" t="34604" r="22369" b="5210"/>
                <a:stretch/>
              </p:blipFill>
              <p:spPr>
                <a:xfrm>
                  <a:off x="3960000" y="116632"/>
                  <a:ext cx="5076000" cy="3096000"/>
                </a:xfrm>
                <a:prstGeom prst="rect">
                  <a:avLst/>
                </a:prstGeom>
              </p:spPr>
            </p:pic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8243912" y="2204864"/>
                  <a:ext cx="792088" cy="0"/>
                </a:xfrm>
                <a:prstGeom prst="line">
                  <a:avLst/>
                </a:prstGeom>
                <a:ln w="177800">
                  <a:solidFill>
                    <a:srgbClr val="EF95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Прямоугольник 14"/>
                <p:cNvSpPr/>
                <p:nvPr/>
              </p:nvSpPr>
              <p:spPr>
                <a:xfrm>
                  <a:off x="6294835" y="1980709"/>
                  <a:ext cx="1949573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200" b="1" dirty="0" err="1" smtClean="0">
                      <a:latin typeface="Calibri" pitchFamily="34" charset="0"/>
                      <a:cs typeface="Arial" pitchFamily="34" charset="0"/>
                    </a:rPr>
                    <a:t>микроспутник</a:t>
                  </a:r>
                  <a:endParaRPr lang="ru-RU" sz="2200" b="1" dirty="0">
                    <a:latin typeface="Calibri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6294835" y="2375977"/>
                  <a:ext cx="158248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200" b="1" dirty="0" err="1" smtClean="0">
                      <a:latin typeface="Calibri" pitchFamily="34" charset="0"/>
                      <a:cs typeface="Arial" pitchFamily="34" charset="0"/>
                    </a:rPr>
                    <a:t>макроопыт</a:t>
                  </a:r>
                  <a:endParaRPr lang="ru-RU" sz="2200" b="1" dirty="0" smtClean="0">
                    <a:latin typeface="Calibri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flipV="1">
                  <a:off x="7887142" y="2602926"/>
                  <a:ext cx="1129815" cy="9683"/>
                </a:xfrm>
                <a:prstGeom prst="line">
                  <a:avLst/>
                </a:prstGeom>
                <a:ln w="177800">
                  <a:solidFill>
                    <a:srgbClr val="EF95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8" name="Picture 4" descr="http://u1732299.plsk.regruhosting.ru/aspirantspb.ru/mypics/russianacademyscienc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3884" y="188640"/>
                <a:ext cx="2208463" cy="1679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10" descr="http://www.energia.ru/ru/images/energia_flying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40" y="599631"/>
              <a:ext cx="2228850" cy="85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 descr="Space Research Institu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61" y="5884527"/>
            <a:ext cx="101917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F:\Презентации\tumblr_m801913CLK1rst3kro1_500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" y="116632"/>
            <a:ext cx="3794111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675" y="26988"/>
            <a:ext cx="687705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932363" y="2259013"/>
            <a:ext cx="215900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>
            <a:stCxn id="5" idx="7"/>
          </p:cNvCxnSpPr>
          <p:nvPr/>
        </p:nvCxnSpPr>
        <p:spPr>
          <a:xfrm flipV="1">
            <a:off x="5116513" y="255588"/>
            <a:ext cx="1111250" cy="20351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866900" y="2411413"/>
            <a:ext cx="215900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Прямая соединительная линия 12"/>
          <p:cNvCxnSpPr>
            <a:stCxn id="12" idx="7"/>
          </p:cNvCxnSpPr>
          <p:nvPr/>
        </p:nvCxnSpPr>
        <p:spPr>
          <a:xfrm flipV="1">
            <a:off x="2051050" y="293688"/>
            <a:ext cx="4105275" cy="21494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47815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1200" y="4508500"/>
            <a:ext cx="46069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низ 17"/>
          <p:cNvSpPr/>
          <p:nvPr/>
        </p:nvSpPr>
        <p:spPr>
          <a:xfrm>
            <a:off x="1795463" y="2781300"/>
            <a:ext cx="328612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Стрелка вниз 20"/>
          <p:cNvSpPr/>
          <p:nvPr/>
        </p:nvSpPr>
        <p:spPr>
          <a:xfrm rot="20571477">
            <a:off x="5254625" y="2595563"/>
            <a:ext cx="328613" cy="1490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79388" y="3500438"/>
            <a:ext cx="0" cy="2520950"/>
          </a:xfrm>
          <a:prstGeom prst="line">
            <a:avLst/>
          </a:prstGeom>
          <a:ln w="28575">
            <a:solidFill>
              <a:srgbClr val="EF95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635375" y="3500438"/>
            <a:ext cx="0" cy="2520950"/>
          </a:xfrm>
          <a:prstGeom prst="line">
            <a:avLst/>
          </a:prstGeom>
          <a:ln w="28575">
            <a:solidFill>
              <a:srgbClr val="EF95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179388" y="5611813"/>
            <a:ext cx="3455987" cy="0"/>
          </a:xfrm>
          <a:prstGeom prst="line">
            <a:avLst/>
          </a:prstGeom>
          <a:ln w="38100">
            <a:solidFill>
              <a:srgbClr val="EF951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5" name="TextBox 27"/>
          <p:cNvSpPr txBox="1">
            <a:spLocks noChangeArrowheads="1"/>
          </p:cNvSpPr>
          <p:nvPr/>
        </p:nvSpPr>
        <p:spPr bwMode="auto">
          <a:xfrm>
            <a:off x="1430338" y="5700713"/>
            <a:ext cx="960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~300 µs</a:t>
            </a:r>
            <a:endParaRPr lang="en-US">
              <a:latin typeface="Trebuchet MS" pitchFamily="34" charset="0"/>
            </a:endParaRPr>
          </a:p>
        </p:txBody>
      </p:sp>
      <p:sp>
        <p:nvSpPr>
          <p:cNvPr id="33806" name="TextBox 28"/>
          <p:cNvSpPr txBox="1">
            <a:spLocks noChangeArrowheads="1"/>
          </p:cNvSpPr>
          <p:nvPr/>
        </p:nvSpPr>
        <p:spPr bwMode="auto">
          <a:xfrm>
            <a:off x="1158875" y="6089650"/>
            <a:ext cx="163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  <a:sym typeface="Symbol" pitchFamily="18" charset="2"/>
              </a:rPr>
              <a:t>63, h=2.6 km</a:t>
            </a:r>
            <a:endParaRPr lang="en-US">
              <a:latin typeface="Trebuchet MS" pitchFamily="34" charset="0"/>
            </a:endParaRPr>
          </a:p>
        </p:txBody>
      </p:sp>
      <p:sp>
        <p:nvSpPr>
          <p:cNvPr id="33807" name="TextBox 31"/>
          <p:cNvSpPr txBox="1">
            <a:spLocks noChangeArrowheads="1"/>
          </p:cNvSpPr>
          <p:nvPr/>
        </p:nvSpPr>
        <p:spPr bwMode="auto">
          <a:xfrm>
            <a:off x="5094288" y="4084638"/>
            <a:ext cx="3730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  <a:sym typeface="Symbol" pitchFamily="18" charset="2"/>
              </a:rPr>
              <a:t>40, h</a:t>
            </a:r>
            <a:r>
              <a:rPr lang="ru-RU" baseline="-25000">
                <a:latin typeface="Trebuchet MS" pitchFamily="34" charset="0"/>
                <a:sym typeface="Symbol" pitchFamily="18" charset="2"/>
              </a:rPr>
              <a:t>1</a:t>
            </a:r>
            <a:r>
              <a:rPr lang="ru-RU">
                <a:latin typeface="Trebuchet MS" pitchFamily="34" charset="0"/>
                <a:sym typeface="Symbol" pitchFamily="18" charset="2"/>
              </a:rPr>
              <a:t>=13.2, h</a:t>
            </a:r>
            <a:r>
              <a:rPr lang="ru-RU" baseline="-25000">
                <a:latin typeface="Trebuchet MS" pitchFamily="34" charset="0"/>
                <a:sym typeface="Symbol" pitchFamily="18" charset="2"/>
              </a:rPr>
              <a:t>2</a:t>
            </a:r>
            <a:r>
              <a:rPr lang="ru-RU">
                <a:latin typeface="Trebuchet MS" pitchFamily="34" charset="0"/>
                <a:sym typeface="Symbol" pitchFamily="18" charset="2"/>
              </a:rPr>
              <a:t>=11.6 and h</a:t>
            </a:r>
            <a:r>
              <a:rPr lang="ru-RU" baseline="-25000">
                <a:latin typeface="Trebuchet MS" pitchFamily="34" charset="0"/>
                <a:sym typeface="Symbol" pitchFamily="18" charset="2"/>
              </a:rPr>
              <a:t>3</a:t>
            </a:r>
            <a:r>
              <a:rPr lang="ru-RU">
                <a:latin typeface="Trebuchet MS" pitchFamily="34" charset="0"/>
                <a:sym typeface="Symbol" pitchFamily="18" charset="2"/>
              </a:rPr>
              <a:t>=8 km</a:t>
            </a:r>
            <a:endParaRPr lang="en-US">
              <a:latin typeface="Trebuchet MS" pitchFamily="34" charset="0"/>
            </a:endParaRPr>
          </a:p>
        </p:txBody>
      </p:sp>
      <p:sp>
        <p:nvSpPr>
          <p:cNvPr id="33808" name="TextBox 32"/>
          <p:cNvSpPr txBox="1">
            <a:spLocks noChangeArrowheads="1"/>
          </p:cNvSpPr>
          <p:nvPr/>
        </p:nvSpPr>
        <p:spPr bwMode="auto">
          <a:xfrm>
            <a:off x="6732588" y="6459538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~80 µs</a:t>
            </a:r>
            <a:endParaRPr lang="en-US">
              <a:latin typeface="Trebuchet MS" pitchFamily="34" charset="0"/>
            </a:endParaRPr>
          </a:p>
        </p:txBody>
      </p:sp>
      <p:sp>
        <p:nvSpPr>
          <p:cNvPr id="33809" name="TextBox 29"/>
          <p:cNvSpPr txBox="1">
            <a:spLocks noChangeArrowheads="1"/>
          </p:cNvSpPr>
          <p:nvPr/>
        </p:nvSpPr>
        <p:spPr bwMode="auto">
          <a:xfrm>
            <a:off x="5745163" y="830263"/>
            <a:ext cx="48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rebuchet MS" pitchFamily="34" charset="0"/>
                <a:sym typeface="Symbol" pitchFamily="18" charset="2"/>
              </a:rPr>
              <a:t></a:t>
            </a:r>
            <a:endParaRPr lang="en-US" b="1">
              <a:solidFill>
                <a:srgbClr val="C00000"/>
              </a:solidFill>
              <a:latin typeface="Trebuchet MS" pitchFamily="34" charset="0"/>
            </a:endParaRPr>
          </a:p>
        </p:txBody>
      </p:sp>
      <p:cxnSp>
        <p:nvCxnSpPr>
          <p:cNvPr id="14346" name="Прямая со стрелкой 14345"/>
          <p:cNvCxnSpPr/>
          <p:nvPr/>
        </p:nvCxnSpPr>
        <p:spPr>
          <a:xfrm flipH="1">
            <a:off x="5094288" y="4454525"/>
            <a:ext cx="846137" cy="91916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948488" y="4454525"/>
            <a:ext cx="144462" cy="90011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8101013" y="4454525"/>
            <a:ext cx="142875" cy="90011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3" name="TextBox 14347"/>
          <p:cNvSpPr txBox="1">
            <a:spLocks noChangeArrowheads="1"/>
          </p:cNvSpPr>
          <p:nvPr/>
        </p:nvSpPr>
        <p:spPr bwMode="auto">
          <a:xfrm>
            <a:off x="5795963" y="3438525"/>
            <a:ext cx="3359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Этот тот же самый процесс??? Если да, то V~10</a:t>
            </a:r>
            <a:r>
              <a:rPr lang="ru-RU" baseline="30000">
                <a:latin typeface="Trebuchet MS" pitchFamily="34" charset="0"/>
              </a:rPr>
              <a:t>7</a:t>
            </a:r>
            <a:r>
              <a:rPr lang="ru-RU">
                <a:latin typeface="Trebuchet MS" pitchFamily="34" charset="0"/>
              </a:rPr>
              <a:t> m/s</a:t>
            </a:r>
            <a:endParaRPr lang="en-US" baseline="30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81" y="1916832"/>
            <a:ext cx="568216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0" y="1889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</a:rPr>
              <a:t>Возвышение над уровнем моря источника УКВ импульсов в атмосфере Земли</a:t>
            </a:r>
            <a:endParaRPr lang="ru-RU" sz="2400" b="1" i="1" dirty="0">
              <a:latin typeface="Calibri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0825" y="980728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0640" y="1189187"/>
            <a:ext cx="3842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(по данным микроспутника Чибис-М)</a:t>
            </a:r>
            <a:endParaRPr lang="ru-RU" sz="1600" i="1" dirty="0"/>
          </a:p>
        </p:txBody>
      </p:sp>
      <p:sp>
        <p:nvSpPr>
          <p:cNvPr id="5" name="Овал 4"/>
          <p:cNvSpPr/>
          <p:nvPr/>
        </p:nvSpPr>
        <p:spPr>
          <a:xfrm>
            <a:off x="2703205" y="3140968"/>
            <a:ext cx="1884847" cy="316835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4048" y="2132856"/>
            <a:ext cx="1884847" cy="388843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911"/>
            <a:ext cx="5240824" cy="3122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7"/>
              <p:cNvSpPr>
                <a:spLocks noGrp="1"/>
              </p:cNvSpPr>
              <p:nvPr>
                <p:ph idx="4294967295"/>
              </p:nvPr>
            </p:nvSpPr>
            <p:spPr>
              <a:xfrm>
                <a:off x="2627784" y="4087170"/>
                <a:ext cx="6048672" cy="910256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+</m:t>
                    </m:r>
                    <m:nary>
                      <m:naryPr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2−3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𝑑𝑧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+…</m:t>
                    </m:r>
                  </m:oMath>
                </a14:m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5" name="Объек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27784" y="4087170"/>
                <a:ext cx="6048672" cy="91025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3778214" y="1916832"/>
                <a:ext cx="5256584" cy="215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𝑍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2−3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×</m:t>
                          </m:r>
                          <m:nary>
                            <m:nary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𝑑𝑧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+…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214" y="1916832"/>
                <a:ext cx="5256584" cy="21531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Объект 7"/>
              <p:cNvSpPr txBox="1">
                <a:spLocks/>
              </p:cNvSpPr>
              <p:nvPr/>
            </p:nvSpPr>
            <p:spPr bwMode="auto">
              <a:xfrm>
                <a:off x="1873093" y="5229200"/>
                <a:ext cx="7094486" cy="910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i="1" kern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 ker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trlPr>
                                <a:rPr lang="en-US" i="1" kern="0">
                                  <a:latin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i="1" ker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kern="0">
                                      <a:latin typeface="Cambria Math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 ker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kern="0">
                                          <a:latin typeface="Cambria Math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en-US" i="1" ker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 ker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US" i="1" kern="0"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US" b="0" i="1" kern="0" smtClean="0">
                                      <a:latin typeface="Cambria Math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i="1" ker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  <m:f>
                            <m:fPr>
                              <m:ctrlPr>
                                <a:rPr lang="en-US" i="1" ker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ker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kern="0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i="1" ker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i="1" ker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 kern="0">
                              <a:latin typeface="Cambria Math"/>
                            </a:rPr>
                            <m:t>𝑑𝑧</m:t>
                          </m:r>
                        </m:e>
                      </m:d>
                    </m:oMath>
                  </m:oMathPara>
                </a14:m>
                <a:endParaRPr lang="ru-RU" kern="0" dirty="0"/>
              </a:p>
            </p:txBody>
          </p:sp>
        </mc:Choice>
        <mc:Fallback xmlns="">
          <p:sp>
            <p:nvSpPr>
              <p:cNvPr id="18" name="Объект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3093" y="5229200"/>
                <a:ext cx="7094486" cy="910256"/>
              </a:xfrm>
              <a:prstGeom prst="rect">
                <a:avLst/>
              </a:prstGeom>
              <a:blipFill rotWithShape="1">
                <a:blip r:embed="rId5"/>
                <a:stretch>
                  <a:fillRect b="-765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70289" y="2651913"/>
            <a:ext cx="176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electrostatic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6390" y="4382756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induction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870" y="5894118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FF33"/>
                </a:solidFill>
              </a:rPr>
              <a:t>radiation term</a:t>
            </a:r>
            <a:endParaRPr lang="ru-RU" b="1" dirty="0">
              <a:solidFill>
                <a:srgbClr val="66FF33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4574645" y="1916832"/>
            <a:ext cx="4035539" cy="14401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555777" y="4069986"/>
            <a:ext cx="6048672" cy="1087206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2555777" y="5229200"/>
            <a:ext cx="6048672" cy="1628800"/>
          </a:xfrm>
          <a:prstGeom prst="rect">
            <a:avLst/>
          </a:prstGeom>
          <a:noFill/>
          <a:ln w="381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>
            <a:off x="4574645" y="1916832"/>
            <a:ext cx="4029804" cy="14401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 flipV="1">
            <a:off x="4574645" y="1916832"/>
            <a:ext cx="4035539" cy="14401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2555777" y="4069986"/>
            <a:ext cx="6048672" cy="10872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Прямая соединительная линия 33"/>
          <p:cNvCxnSpPr/>
          <p:nvPr/>
        </p:nvCxnSpPr>
        <p:spPr bwMode="auto">
          <a:xfrm flipV="1">
            <a:off x="2553537" y="4069986"/>
            <a:ext cx="6050912" cy="10872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873093" y="278195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R</a:t>
            </a:r>
            <a:endParaRPr lang="ru-RU" sz="1800" b="1" dirty="0"/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164350" y="14973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Радиоизлучение проводника с током</a:t>
            </a:r>
            <a:endParaRPr lang="ru-RU" sz="2400" b="1" i="1" dirty="0">
              <a:latin typeface="Calibri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21190" y="692696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0524"/>
            <a:ext cx="655272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-36513" y="14863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</a:rPr>
              <a:t>Напряженность электрического поля в точке нахождения спутника от излучающего диполя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0825" y="980728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600" y="1310377"/>
            <a:ext cx="28472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Случайно ориентированный</a:t>
            </a:r>
          </a:p>
          <a:p>
            <a:pPr algn="ctr"/>
            <a:r>
              <a:rPr lang="ru-RU" sz="1600" dirty="0" smtClean="0"/>
              <a:t> диполь</a:t>
            </a:r>
            <a:endParaRPr lang="ru-RU" sz="16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79712" y="1751136"/>
            <a:ext cx="896142" cy="43204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51564" y="1187264"/>
            <a:ext cx="194319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Вертикально ориентированный</a:t>
            </a:r>
          </a:p>
          <a:p>
            <a:pPr algn="r"/>
            <a:r>
              <a:rPr lang="ru-RU" sz="1600" dirty="0" smtClean="0"/>
              <a:t> диполь</a:t>
            </a:r>
            <a:endParaRPr 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6876256" y="1895152"/>
            <a:ext cx="864096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5789129" y="3379442"/>
            <a:ext cx="3081228" cy="1829056"/>
            <a:chOff x="3648075" y="774700"/>
            <a:chExt cx="5473700" cy="2870200"/>
          </a:xfrm>
        </p:grpSpPr>
        <p:grpSp>
          <p:nvGrpSpPr>
            <p:cNvPr id="16" name="Группа 15364"/>
            <p:cNvGrpSpPr>
              <a:grpSpLocks/>
            </p:cNvGrpSpPr>
            <p:nvPr/>
          </p:nvGrpSpPr>
          <p:grpSpPr bwMode="auto">
            <a:xfrm>
              <a:off x="3648075" y="774700"/>
              <a:ext cx="5473700" cy="2870200"/>
              <a:chOff x="3648442" y="773927"/>
              <a:chExt cx="5473453" cy="2871099"/>
            </a:xfrm>
          </p:grpSpPr>
          <p:grpSp>
            <p:nvGrpSpPr>
              <p:cNvPr id="17" name="Группа 27"/>
              <p:cNvGrpSpPr>
                <a:grpSpLocks/>
              </p:cNvGrpSpPr>
              <p:nvPr/>
            </p:nvGrpSpPr>
            <p:grpSpPr bwMode="auto">
              <a:xfrm>
                <a:off x="3648442" y="773927"/>
                <a:ext cx="5473453" cy="2871099"/>
                <a:chOff x="3648442" y="506457"/>
                <a:chExt cx="5473452" cy="2981325"/>
              </a:xfrm>
            </p:grpSpPr>
            <p:grpSp>
              <p:nvGrpSpPr>
                <p:cNvPr id="19" name="Группа 26"/>
                <p:cNvGrpSpPr>
                  <a:grpSpLocks/>
                </p:cNvGrpSpPr>
                <p:nvPr/>
              </p:nvGrpSpPr>
              <p:grpSpPr bwMode="auto">
                <a:xfrm>
                  <a:off x="3648442" y="506457"/>
                  <a:ext cx="5473452" cy="2981325"/>
                  <a:chOff x="3648442" y="506457"/>
                  <a:chExt cx="5473452" cy="2981325"/>
                </a:xfrm>
              </p:grpSpPr>
              <p:grpSp>
                <p:nvGrpSpPr>
                  <p:cNvPr id="21" name="Группа 25"/>
                  <p:cNvGrpSpPr>
                    <a:grpSpLocks/>
                  </p:cNvGrpSpPr>
                  <p:nvPr/>
                </p:nvGrpSpPr>
                <p:grpSpPr bwMode="auto">
                  <a:xfrm>
                    <a:off x="3648442" y="506457"/>
                    <a:ext cx="5473452" cy="2981325"/>
                    <a:chOff x="3648442" y="506457"/>
                    <a:chExt cx="5473452" cy="2981325"/>
                  </a:xfrm>
                </p:grpSpPr>
                <p:pic>
                  <p:nvPicPr>
                    <p:cNvPr id="2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3648442" y="506457"/>
                      <a:ext cx="5473452" cy="29813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4" name="Прямоугольник 23"/>
                    <p:cNvSpPr/>
                    <p:nvPr/>
                  </p:nvSpPr>
                  <p:spPr>
                    <a:xfrm>
                      <a:off x="4535815" y="1045668"/>
                      <a:ext cx="1396937" cy="75027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25" name="Прямая соединительная линия 24"/>
                    <p:cNvCxnSpPr/>
                    <p:nvPr/>
                  </p:nvCxnSpPr>
                  <p:spPr>
                    <a:xfrm flipV="1">
                      <a:off x="5275556" y="1045668"/>
                      <a:ext cx="2644655" cy="869003"/>
                    </a:xfrm>
                    <a:prstGeom prst="line">
                      <a:avLst/>
                    </a:prstGeom>
                    <a:ln w="444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Прямоугольник 25"/>
                    <p:cNvSpPr/>
                    <p:nvPr/>
                  </p:nvSpPr>
                  <p:spPr>
                    <a:xfrm rot="20276175">
                      <a:off x="5294605" y="1103382"/>
                      <a:ext cx="2049369" cy="49468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22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4568" y="1434401"/>
                    <a:ext cx="738085" cy="5016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400" b="1" dirty="0">
                        <a:solidFill>
                          <a:srgbClr val="FF0000"/>
                        </a:solidFill>
                        <a:latin typeface="Trebuchet MS" pitchFamily="34" charset="0"/>
                        <a:sym typeface="Symbol" pitchFamily="18" charset="2"/>
                      </a:rPr>
                      <a:t></a:t>
                    </a:r>
                    <a:endParaRPr lang="ru-RU" sz="1400" b="1" dirty="0">
                      <a:solidFill>
                        <a:srgbClr val="FF0000"/>
                      </a:solidFill>
                      <a:latin typeface="Trebuchet MS" pitchFamily="34" charset="0"/>
                    </a:endParaRPr>
                  </a:p>
                </p:txBody>
              </p:sp>
            </p:grpSp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 flipH="1">
                  <a:off x="7596376" y="549330"/>
                  <a:ext cx="647671" cy="1655559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5363"/>
              <p:cNvSpPr txBox="1">
                <a:spLocks noChangeArrowheads="1"/>
              </p:cNvSpPr>
              <p:nvPr/>
            </p:nvSpPr>
            <p:spPr bwMode="auto">
              <a:xfrm>
                <a:off x="6489989" y="2899683"/>
                <a:ext cx="880369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>
                    <a:latin typeface="Trebuchet MS" pitchFamily="34" charset="0"/>
                  </a:rPr>
                  <a:t>Земля</a:t>
                </a:r>
              </a:p>
            </p:txBody>
          </p:sp>
        </p:grpSp>
        <p:sp>
          <p:nvSpPr>
            <p:cNvPr id="27" name="Полилиния 26"/>
            <p:cNvSpPr/>
            <p:nvPr/>
          </p:nvSpPr>
          <p:spPr>
            <a:xfrm>
              <a:off x="5438775" y="1519238"/>
              <a:ext cx="3657600" cy="139700"/>
            </a:xfrm>
            <a:custGeom>
              <a:avLst/>
              <a:gdLst>
                <a:gd name="connsiteX0" fmla="*/ 0 w 3657600"/>
                <a:gd name="connsiteY0" fmla="*/ 120047 h 140003"/>
                <a:gd name="connsiteX1" fmla="*/ 1638795 w 3657600"/>
                <a:gd name="connsiteY1" fmla="*/ 60670 h 140003"/>
                <a:gd name="connsiteX2" fmla="*/ 1959428 w 3657600"/>
                <a:gd name="connsiteY2" fmla="*/ 1294 h 140003"/>
                <a:gd name="connsiteX3" fmla="*/ 2565070 w 3657600"/>
                <a:gd name="connsiteY3" fmla="*/ 120047 h 140003"/>
                <a:gd name="connsiteX4" fmla="*/ 3265714 w 3657600"/>
                <a:gd name="connsiteY4" fmla="*/ 131922 h 140003"/>
                <a:gd name="connsiteX5" fmla="*/ 3443844 w 3657600"/>
                <a:gd name="connsiteY5" fmla="*/ 36920 h 140003"/>
                <a:gd name="connsiteX6" fmla="*/ 3515096 w 3657600"/>
                <a:gd name="connsiteY6" fmla="*/ 108171 h 140003"/>
                <a:gd name="connsiteX7" fmla="*/ 3633849 w 3657600"/>
                <a:gd name="connsiteY7" fmla="*/ 108171 h 140003"/>
                <a:gd name="connsiteX8" fmla="*/ 3657600 w 3657600"/>
                <a:gd name="connsiteY8" fmla="*/ 108171 h 14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7600" h="140003">
                  <a:moveTo>
                    <a:pt x="0" y="120047"/>
                  </a:moveTo>
                  <a:lnTo>
                    <a:pt x="1638795" y="60670"/>
                  </a:lnTo>
                  <a:cubicBezTo>
                    <a:pt x="1965366" y="40878"/>
                    <a:pt x="1805049" y="-8602"/>
                    <a:pt x="1959428" y="1294"/>
                  </a:cubicBezTo>
                  <a:cubicBezTo>
                    <a:pt x="2113807" y="11190"/>
                    <a:pt x="2347356" y="98276"/>
                    <a:pt x="2565070" y="120047"/>
                  </a:cubicBezTo>
                  <a:cubicBezTo>
                    <a:pt x="2782784" y="141818"/>
                    <a:pt x="3119252" y="145776"/>
                    <a:pt x="3265714" y="131922"/>
                  </a:cubicBezTo>
                  <a:cubicBezTo>
                    <a:pt x="3412176" y="118068"/>
                    <a:pt x="3402280" y="40878"/>
                    <a:pt x="3443844" y="36920"/>
                  </a:cubicBezTo>
                  <a:cubicBezTo>
                    <a:pt x="3485408" y="32962"/>
                    <a:pt x="3483429" y="96296"/>
                    <a:pt x="3515096" y="108171"/>
                  </a:cubicBezTo>
                  <a:cubicBezTo>
                    <a:pt x="3546764" y="120046"/>
                    <a:pt x="3633849" y="108171"/>
                    <a:pt x="3633849" y="108171"/>
                  </a:cubicBezTo>
                  <a:lnTo>
                    <a:pt x="3657600" y="108171"/>
                  </a:lnTo>
                </a:path>
              </a:pathLst>
            </a:custGeom>
            <a:noFill/>
            <a:ln w="4762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TextBox 15360"/>
            <p:cNvSpPr txBox="1">
              <a:spLocks noChangeArrowheads="1"/>
            </p:cNvSpPr>
            <p:nvPr/>
          </p:nvSpPr>
          <p:spPr bwMode="auto">
            <a:xfrm>
              <a:off x="5435600" y="1108075"/>
              <a:ext cx="13620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i="1" dirty="0">
                  <a:solidFill>
                    <a:srgbClr val="0070C0"/>
                  </a:solidFill>
                  <a:latin typeface="Trebuchet MS" pitchFamily="34" charset="0"/>
                </a:rPr>
                <a:t>ионосфера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7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-36513" y="14863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</a:rPr>
              <a:t>Возвышение источника УКВ всплесков относительно спутника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0825" y="764704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394569" cy="478737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915816" y="24658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Источник излучения  -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случайно ориентированный </a:t>
            </a:r>
            <a:r>
              <a:rPr lang="ru-RU" dirty="0">
                <a:solidFill>
                  <a:srgbClr val="C00000"/>
                </a:solidFill>
              </a:rPr>
              <a:t>диполь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374896" y="116632"/>
            <a:ext cx="8148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dirty="0" smtClean="0">
                <a:latin typeface="Calibri" pitchFamily="34" charset="0"/>
              </a:rPr>
              <a:t>Совместные наблюдения УКВ сигналов и УФ+ИК излучения</a:t>
            </a:r>
            <a:endParaRPr lang="ru-RU" b="1" dirty="0">
              <a:latin typeface="Calibri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b="8498"/>
          <a:stretch/>
        </p:blipFill>
        <p:spPr>
          <a:xfrm>
            <a:off x="0" y="841648"/>
            <a:ext cx="9144000" cy="475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3" y="5588493"/>
            <a:ext cx="90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Blue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stars</a:t>
            </a:r>
            <a:r>
              <a:rPr lang="ru-RU" dirty="0" smtClean="0">
                <a:solidFill>
                  <a:srgbClr val="0070C0"/>
                </a:solidFill>
              </a:rPr>
              <a:t>–</a:t>
            </a:r>
            <a:r>
              <a:rPr lang="ru-RU" dirty="0" smtClean="0"/>
              <a:t> </a:t>
            </a:r>
            <a:r>
              <a:rPr lang="ru-RU" dirty="0" err="1" smtClean="0"/>
              <a:t>simultaneious</a:t>
            </a:r>
            <a:r>
              <a:rPr lang="ru-RU" dirty="0" smtClean="0"/>
              <a:t> </a:t>
            </a:r>
            <a:r>
              <a:rPr lang="ru-RU" dirty="0" err="1" smtClean="0"/>
              <a:t>observation</a:t>
            </a:r>
            <a:r>
              <a:rPr lang="ru-RU" dirty="0" smtClean="0"/>
              <a:t> IR+UV </a:t>
            </a:r>
            <a:r>
              <a:rPr lang="ru-RU" dirty="0" err="1" smtClean="0"/>
              <a:t>fluxes</a:t>
            </a:r>
            <a:r>
              <a:rPr lang="ru-RU" dirty="0" smtClean="0"/>
              <a:t>. </a:t>
            </a:r>
          </a:p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Red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triangles</a:t>
            </a:r>
            <a:r>
              <a:rPr lang="ru-RU" dirty="0" smtClean="0">
                <a:solidFill>
                  <a:srgbClr val="FF0000"/>
                </a:solidFill>
              </a:rPr>
              <a:t> –  </a:t>
            </a:r>
            <a:r>
              <a:rPr lang="ru-RU" dirty="0" smtClean="0"/>
              <a:t> DUF </a:t>
            </a:r>
            <a:r>
              <a:rPr lang="ru-RU" dirty="0" err="1" smtClean="0"/>
              <a:t>instrument</a:t>
            </a:r>
            <a:r>
              <a:rPr lang="ru-RU" dirty="0" smtClean="0"/>
              <a:t> </a:t>
            </a:r>
            <a:r>
              <a:rPr lang="ru-RU" dirty="0" err="1" smtClean="0"/>
              <a:t>did</a:t>
            </a:r>
            <a:r>
              <a:rPr lang="ru-RU" dirty="0" smtClean="0"/>
              <a:t> </a:t>
            </a:r>
            <a:r>
              <a:rPr lang="ru-RU" dirty="0" err="1" smtClean="0"/>
              <a:t>not</a:t>
            </a:r>
            <a:r>
              <a:rPr lang="ru-RU" dirty="0" smtClean="0"/>
              <a:t> </a:t>
            </a:r>
            <a:r>
              <a:rPr lang="ru-RU" dirty="0" err="1" smtClean="0"/>
              <a:t>detected</a:t>
            </a:r>
            <a:r>
              <a:rPr lang="ru-RU" dirty="0" smtClean="0"/>
              <a:t> </a:t>
            </a:r>
            <a:r>
              <a:rPr lang="ru-RU" dirty="0" err="1" smtClean="0"/>
              <a:t>significant</a:t>
            </a:r>
            <a:r>
              <a:rPr lang="ru-RU" dirty="0" smtClean="0"/>
              <a:t> </a:t>
            </a:r>
            <a:r>
              <a:rPr lang="ru-RU" dirty="0" err="1" smtClean="0"/>
              <a:t>flux</a:t>
            </a:r>
            <a:r>
              <a:rPr lang="ru-RU" dirty="0" smtClean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77072"/>
            <a:ext cx="26757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UV </a:t>
            </a:r>
            <a:r>
              <a:rPr lang="ru-RU" dirty="0" err="1" smtClean="0">
                <a:solidFill>
                  <a:srgbClr val="002060"/>
                </a:solidFill>
              </a:rPr>
              <a:t>and</a:t>
            </a:r>
            <a:r>
              <a:rPr lang="ru-RU" dirty="0" smtClean="0">
                <a:solidFill>
                  <a:srgbClr val="002060"/>
                </a:solidFill>
              </a:rPr>
              <a:t> IR </a:t>
            </a:r>
            <a:r>
              <a:rPr lang="ru-RU" dirty="0" err="1" smtClean="0">
                <a:solidFill>
                  <a:srgbClr val="002060"/>
                </a:solidFill>
              </a:rPr>
              <a:t>detector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180-400 </a:t>
            </a:r>
            <a:r>
              <a:rPr lang="ru-RU" b="1" dirty="0" smtClean="0">
                <a:solidFill>
                  <a:srgbClr val="002060"/>
                </a:solidFill>
              </a:rPr>
              <a:t>&amp;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650-800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nm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5321" y="6300028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Dart</a:t>
            </a:r>
            <a:r>
              <a:rPr lang="ru-RU" dirty="0"/>
              <a:t> </a:t>
            </a:r>
            <a:r>
              <a:rPr lang="ru-RU" dirty="0" err="1"/>
              <a:t>emission</a:t>
            </a:r>
            <a:r>
              <a:rPr lang="ru-RU" dirty="0"/>
              <a:t> </a:t>
            </a:r>
            <a:r>
              <a:rPr lang="ru-RU" dirty="0" smtClean="0"/>
              <a:t>???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76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-53459" y="9790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Выводы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0825" y="614987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6428" y="671691"/>
            <a:ext cx="85842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Радиочастотный анализатор (РЧА) на борту микроспутника «Чибис-М» наблюдает два характерных типа явлений: парные УКВ импульсы микросекундной длительностью (</a:t>
            </a:r>
            <a:r>
              <a:rPr lang="en-US" sz="2200" dirty="0" smtClean="0"/>
              <a:t>TIPPs) </a:t>
            </a:r>
            <a:r>
              <a:rPr lang="ru-RU" sz="2200" dirty="0" smtClean="0"/>
              <a:t>и широкополосный шум длительностью до нескольких миллисекунд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Источник первого импульса находится в тропосфере на высотах от 2 км до 13 км. Источником второго импульса в паре (</a:t>
            </a:r>
            <a:r>
              <a:rPr lang="en-US" sz="2200" dirty="0" smtClean="0"/>
              <a:t>TIPPs) </a:t>
            </a:r>
            <a:r>
              <a:rPr lang="ru-RU" sz="2200" dirty="0" smtClean="0"/>
              <a:t>является отражение от поверхности Земли.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Одиночные радиоимпульсы являются результатом слияния исходного и отраженного сигналов при больших углах наблюдения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Источник излучения </a:t>
            </a:r>
            <a:r>
              <a:rPr lang="en-US" sz="2200" dirty="0" smtClean="0"/>
              <a:t>TIPPs </a:t>
            </a:r>
            <a:r>
              <a:rPr lang="ru-RU" sz="2200" dirty="0" smtClean="0"/>
              <a:t>случайно ориентирован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Излучение УКВ всплесков (</a:t>
            </a:r>
            <a:r>
              <a:rPr lang="en-US" sz="2200" dirty="0" smtClean="0"/>
              <a:t>TIPPs) </a:t>
            </a:r>
            <a:r>
              <a:rPr lang="ru-RU" sz="2200" dirty="0" smtClean="0"/>
              <a:t>не всегда сопровождается откликом в оптическом диапазоне</a:t>
            </a:r>
          </a:p>
        </p:txBody>
      </p:sp>
    </p:spTree>
    <p:extLst>
      <p:ext uri="{BB962C8B-B14F-4D97-AF65-F5344CB8AC3E}">
        <p14:creationId xmlns:p14="http://schemas.microsoft.com/office/powerpoint/2010/main" val="1149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667000" y="5638800"/>
            <a:ext cx="3576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/>
              <a:t>Спасибо за внимание!</a:t>
            </a:r>
          </a:p>
        </p:txBody>
      </p:sp>
      <p:pic>
        <p:nvPicPr>
          <p:cNvPr id="2" name="мкс- ночной полет над землей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73.0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5531" y="155505"/>
            <a:ext cx="417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B8E8BD"/>
                </a:solidFill>
                <a:latin typeface="Calibri" pitchFamily="34" charset="0"/>
              </a:rPr>
              <a:t>Спасибо за внимание!</a:t>
            </a:r>
            <a:endParaRPr lang="ru-RU" sz="3200" b="1" dirty="0">
              <a:solidFill>
                <a:srgbClr val="B8E8B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0"/>
          <p:cNvSpPr txBox="1">
            <a:spLocks noChangeArrowheads="1"/>
          </p:cNvSpPr>
          <p:nvPr/>
        </p:nvSpPr>
        <p:spPr bwMode="auto">
          <a:xfrm>
            <a:off x="3314030" y="188913"/>
            <a:ext cx="2515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</a:rPr>
              <a:t>Немного истории</a:t>
            </a:r>
            <a:endParaRPr lang="ru-RU" sz="2400" b="1" i="1" dirty="0">
              <a:latin typeface="Calibri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0825" y="692150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Прямоугольник 8"/>
          <p:cNvSpPr>
            <a:spLocks noChangeArrowheads="1"/>
          </p:cNvSpPr>
          <p:nvPr/>
        </p:nvSpPr>
        <p:spPr bwMode="auto">
          <a:xfrm>
            <a:off x="2268538" y="776288"/>
            <a:ext cx="6551612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rebuchet MS" pitchFamily="34" charset="0"/>
              </a:rPr>
              <a:t>Charles Thomson Rees Wilson/</a:t>
            </a:r>
            <a:r>
              <a:rPr lang="ru-RU" b="1" dirty="0">
                <a:latin typeface="Trebuchet MS" pitchFamily="34" charset="0"/>
              </a:rPr>
              <a:t> Ч. Вильсон</a:t>
            </a:r>
            <a:r>
              <a:rPr lang="en-US" b="1" dirty="0">
                <a:latin typeface="Trebuchet MS" pitchFamily="34" charset="0"/>
              </a:rPr>
              <a:t> (</a:t>
            </a:r>
            <a:r>
              <a:rPr lang="ru-RU" b="1" dirty="0">
                <a:latin typeface="Trebuchet MS" pitchFamily="34" charset="0"/>
              </a:rPr>
              <a:t>1869-1959</a:t>
            </a:r>
            <a:r>
              <a:rPr lang="en-US" b="1" dirty="0">
                <a:latin typeface="Trebuchet MS" pitchFamily="34" charset="0"/>
              </a:rPr>
              <a:t>)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Нобелевский лауреат по физики, 1927 г. (вместе с А. Х. Комптоном)</a:t>
            </a:r>
          </a:p>
          <a:p>
            <a:endParaRPr lang="en-US" sz="1600" dirty="0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Calibri" pitchFamily="34" charset="0"/>
                <a:cs typeface="Times New Roman" pitchFamily="18" charset="0"/>
              </a:rPr>
              <a:t>После наблюдения атмосферных</a:t>
            </a:r>
            <a:r>
              <a:rPr lang="en-US" sz="16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600" dirty="0">
                <a:latin typeface="Calibri" pitchFamily="34" charset="0"/>
              </a:rPr>
              <a:t>явлений  в обсерватории на горе Бен-Невис летом 1894 Вильсон приступил к попыткам воспроизвести эти эффекты в лаборатории. Во время опытов с влажным, </a:t>
            </a:r>
            <a:r>
              <a:rPr lang="ru-RU" sz="1600" dirty="0" err="1">
                <a:latin typeface="Calibri" pitchFamily="34" charset="0"/>
              </a:rPr>
              <a:t>обеспыленным</a:t>
            </a:r>
            <a:r>
              <a:rPr lang="ru-RU" sz="1600" dirty="0">
                <a:latin typeface="Calibri" pitchFamily="34" charset="0"/>
              </a:rPr>
              <a:t> воздухом он обнаружил, что в этом воздухе очень часто образуются капельки. После нескольких месяцев экспериментов он предположил, что конденсация происходит на постоянно образующихся центрах, скорее всего ионах, которые ответственны за остаточную проводимость воздуха. </a:t>
            </a:r>
          </a:p>
        </p:txBody>
      </p:sp>
      <p:pic>
        <p:nvPicPr>
          <p:cNvPr id="1638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25525"/>
            <a:ext cx="18097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05263"/>
            <a:ext cx="25209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0" y="6437313"/>
            <a:ext cx="1981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rebuchet MS" pitchFamily="34" charset="0"/>
              </a:rPr>
              <a:t>Обнаружение позитрона </a:t>
            </a:r>
          </a:p>
          <a:p>
            <a:r>
              <a:rPr lang="ru-RU" sz="1200">
                <a:latin typeface="Trebuchet MS" pitchFamily="34" charset="0"/>
              </a:rPr>
              <a:t>в камере Вильсона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3059832" y="3474764"/>
            <a:ext cx="57308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Calibri" pitchFamily="34" charset="0"/>
              </a:rPr>
              <a:t>Поэтому только в 1911 г. ему удалось усовершенствовать свою камеру и зарегистрировать фотографически следы отдельных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</a:rPr>
              <a:t>альфа-частиц, бета-частиц и электронов. Впервые определили структуру заряда в облаке и тип заряженных частиц, участвующий в пробое.</a:t>
            </a:r>
          </a:p>
        </p:txBody>
      </p:sp>
      <p:sp>
        <p:nvSpPr>
          <p:cNvPr id="16392" name="Прямоугольник 1"/>
          <p:cNvSpPr>
            <a:spLocks noChangeArrowheads="1"/>
          </p:cNvSpPr>
          <p:nvPr/>
        </p:nvSpPr>
        <p:spPr bwMode="auto">
          <a:xfrm>
            <a:off x="3089275" y="4725144"/>
            <a:ext cx="58864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Trebuchet MS" pitchFamily="34" charset="0"/>
              </a:rPr>
              <a:t>C.T.R. Wilson, On some determinations of the sign and magnitude of electric discharges in lightning flashes, Proc. R. Soc. </a:t>
            </a:r>
            <a:r>
              <a:rPr lang="en-US" sz="1400" dirty="0" err="1">
                <a:latin typeface="Trebuchet MS" pitchFamily="34" charset="0"/>
              </a:rPr>
              <a:t>Lond</a:t>
            </a:r>
            <a:r>
              <a:rPr lang="en-US" sz="1400" dirty="0">
                <a:latin typeface="Trebuchet MS" pitchFamily="34" charset="0"/>
              </a:rPr>
              <a:t>. Ser. A 92 (1916) 555–574.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latin typeface="Trebuchet MS" pitchFamily="34" charset="0"/>
              </a:rPr>
              <a:t>C.T.R. Wilson, Investigations on lightning discharges and on the electric field of thunderstorms, Philos. Trans. R. Soc. </a:t>
            </a:r>
            <a:r>
              <a:rPr lang="en-US" sz="1400" dirty="0" err="1">
                <a:latin typeface="Trebuchet MS" pitchFamily="34" charset="0"/>
              </a:rPr>
              <a:t>Lond</a:t>
            </a:r>
            <a:r>
              <a:rPr lang="en-US" sz="1400" dirty="0">
                <a:latin typeface="Trebuchet MS" pitchFamily="34" charset="0"/>
              </a:rPr>
              <a:t>. Ser. A 221 (1920) 73–115</a:t>
            </a:r>
            <a:r>
              <a:rPr lang="en-US" sz="1400" dirty="0" smtClean="0">
                <a:latin typeface="Trebuchet MS" pitchFamily="34" charset="0"/>
              </a:rPr>
              <a:t>.</a:t>
            </a:r>
            <a:endParaRPr lang="ru-RU" sz="1400" dirty="0" smtClean="0"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latin typeface="Trebuchet MS" pitchFamily="34" charset="0"/>
              </a:rPr>
              <a:t>C.T.R. Wilson, The acceleration of beta-particles in strong electric fields such as those of thunder-clouds, Proc. Cambridge Phil. Soc.22(1925) 534–538.</a:t>
            </a:r>
            <a:endParaRPr lang="ru-RU" sz="1400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2806" y="692696"/>
            <a:ext cx="6840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G.J. Fishman, et al., Discovery of intense gamma-ray flashes of atmospheric origin, Science 264 (1994) 1313.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2806" y="227687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Roussel-Dupré</a:t>
            </a:r>
            <a:r>
              <a:rPr lang="en-US" dirty="0"/>
              <a:t>, A.V. </a:t>
            </a:r>
            <a:r>
              <a:rPr lang="en-US" dirty="0" err="1"/>
              <a:t>Gurevich</a:t>
            </a:r>
            <a:r>
              <a:rPr lang="en-US" dirty="0"/>
              <a:t>, On runaway breakdown and upward propagating discharges, J. </a:t>
            </a:r>
            <a:r>
              <a:rPr lang="en-US" dirty="0" err="1"/>
              <a:t>Geophys</a:t>
            </a:r>
            <a:r>
              <a:rPr lang="en-US" dirty="0"/>
              <a:t>. Res. 101 (1996) A2, 2297-2312. </a:t>
            </a:r>
            <a:endParaRPr lang="ru-RU" dirty="0" smtClean="0"/>
          </a:p>
          <a:p>
            <a:r>
              <a:rPr lang="en-US" dirty="0" smtClean="0"/>
              <a:t>V.P</a:t>
            </a:r>
            <a:r>
              <a:rPr lang="en-US" dirty="0"/>
              <a:t>. </a:t>
            </a:r>
            <a:r>
              <a:rPr lang="en-US" dirty="0" err="1"/>
              <a:t>Pasko</a:t>
            </a:r>
            <a:r>
              <a:rPr lang="en-US" dirty="0"/>
              <a:t>, Recent advances in theory of transient luminous events, J. </a:t>
            </a:r>
            <a:r>
              <a:rPr lang="en-US" dirty="0" err="1"/>
              <a:t>Geophys</a:t>
            </a:r>
            <a:r>
              <a:rPr lang="en-US" dirty="0"/>
              <a:t>. Res. 115 (2010) A00E35. [232]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5691" y="2564904"/>
            <a:ext cx="1484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Источник</a:t>
            </a:r>
          </a:p>
          <a:p>
            <a:pPr algn="ctr"/>
            <a:r>
              <a:rPr lang="ru-RU" sz="2000" b="1" dirty="0" smtClean="0"/>
              <a:t>70 км,</a:t>
            </a:r>
          </a:p>
          <a:p>
            <a:pPr algn="ctr"/>
            <a:r>
              <a:rPr lang="ru-RU" sz="2000" b="1" dirty="0" smtClean="0"/>
              <a:t>Спрайты?</a:t>
            </a:r>
            <a:endParaRPr lang="en-US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3598" y="4414915"/>
            <a:ext cx="693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A.V. </a:t>
            </a:r>
            <a:r>
              <a:rPr lang="en-US" dirty="0" err="1"/>
              <a:t>Gurevich</a:t>
            </a:r>
            <a:r>
              <a:rPr lang="en-US" dirty="0"/>
              <a:t>, K.P. </a:t>
            </a:r>
            <a:r>
              <a:rPr lang="en-US" dirty="0" err="1"/>
              <a:t>Zybin</a:t>
            </a:r>
            <a:r>
              <a:rPr lang="en-US" dirty="0"/>
              <a:t>, Runaway breakdown and electric discharges in thunderstorms, Physics-</a:t>
            </a:r>
            <a:r>
              <a:rPr lang="en-US" dirty="0" err="1"/>
              <a:t>Uspekhi</a:t>
            </a:r>
            <a:r>
              <a:rPr lang="en-US" dirty="0"/>
              <a:t> 44 (2001) 1119.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2139" y="1339027"/>
            <a:ext cx="524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sym typeface="Symbol"/>
              </a:rPr>
              <a:t>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991" y="785028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TGF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8547" y="3739679"/>
            <a:ext cx="524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sym typeface="Symbol"/>
              </a:rPr>
              <a:t>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36" y="4449306"/>
            <a:ext cx="1499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Обычные </a:t>
            </a:r>
          </a:p>
          <a:p>
            <a:pPr algn="ctr"/>
            <a:r>
              <a:rPr lang="ru-RU" sz="2000" b="1" dirty="0" smtClean="0"/>
              <a:t>молнии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76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0"/>
          <p:cNvSpPr txBox="1">
            <a:spLocks noChangeArrowheads="1"/>
          </p:cNvSpPr>
          <p:nvPr/>
        </p:nvSpPr>
        <p:spPr bwMode="auto">
          <a:xfrm>
            <a:off x="958617" y="188913"/>
            <a:ext cx="74298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Убегающие </a:t>
            </a:r>
            <a:r>
              <a:rPr lang="ru-RU" sz="2400" b="1" dirty="0" smtClean="0">
                <a:latin typeface="Calibri" pitchFamily="34" charset="0"/>
              </a:rPr>
              <a:t>«горячие</a:t>
            </a:r>
            <a:r>
              <a:rPr lang="ru-RU" sz="2400" b="1" dirty="0">
                <a:latin typeface="Calibri" pitchFamily="34" charset="0"/>
              </a:rPr>
              <a:t>» </a:t>
            </a:r>
            <a:r>
              <a:rPr lang="ru-RU" sz="2400" b="1" dirty="0" smtClean="0">
                <a:latin typeface="Calibri" pitchFamily="34" charset="0"/>
              </a:rPr>
              <a:t>электроны Вильсона </a:t>
            </a:r>
          </a:p>
          <a:p>
            <a:pPr algn="ctr"/>
            <a:r>
              <a:rPr lang="ru-RU" sz="2400" b="1" dirty="0" smtClean="0">
                <a:latin typeface="Calibri" pitchFamily="34" charset="0"/>
              </a:rPr>
              <a:t>и «холодные» электроны Гуревича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4503" y="599776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A.V. </a:t>
            </a:r>
            <a:r>
              <a:rPr lang="en-US" sz="1400" i="1" dirty="0" err="1"/>
              <a:t>Gurevich</a:t>
            </a:r>
            <a:r>
              <a:rPr lang="en-US" sz="1400" i="1" dirty="0"/>
              <a:t>, On the theory of runaway </a:t>
            </a:r>
            <a:r>
              <a:rPr lang="en-US" sz="1400" i="1" dirty="0" smtClean="0"/>
              <a:t>electrons</a:t>
            </a:r>
            <a:r>
              <a:rPr lang="en-US" sz="1400" i="1" dirty="0"/>
              <a:t>, Soviet Phys. JETP 12 (5) (1961) 904–912</a:t>
            </a:r>
            <a:r>
              <a:rPr lang="en-US" sz="1400" i="1" dirty="0" smtClean="0"/>
              <a:t>.</a:t>
            </a:r>
            <a:endParaRPr lang="ru-RU" sz="1400" i="1" dirty="0" smtClean="0"/>
          </a:p>
          <a:p>
            <a:r>
              <a:rPr lang="en-US" sz="1400" dirty="0"/>
              <a:t>A.V. </a:t>
            </a:r>
            <a:r>
              <a:rPr lang="en-US" sz="1400" dirty="0" err="1"/>
              <a:t>Gurevich</a:t>
            </a:r>
            <a:r>
              <a:rPr lang="en-US" sz="1400" dirty="0"/>
              <a:t>, G.M. </a:t>
            </a:r>
            <a:r>
              <a:rPr lang="en-US" sz="1400" dirty="0" err="1"/>
              <a:t>Milikh</a:t>
            </a:r>
            <a:r>
              <a:rPr lang="en-US" sz="1400" dirty="0"/>
              <a:t>, R.A. </a:t>
            </a:r>
            <a:r>
              <a:rPr lang="en-US" sz="1400" dirty="0" err="1"/>
              <a:t>Roussel-Dupré</a:t>
            </a:r>
            <a:r>
              <a:rPr lang="en-US" sz="1400" dirty="0"/>
              <a:t>, Runaway electron mechanism of air breakdown and preconditioning during a thunderstorm, Phys. </a:t>
            </a:r>
            <a:r>
              <a:rPr lang="en-US" sz="1400" dirty="0" err="1"/>
              <a:t>Lett</a:t>
            </a:r>
            <a:r>
              <a:rPr lang="en-US" sz="1400" dirty="0"/>
              <a:t>. A 165 (1992) 463–467.</a:t>
            </a:r>
          </a:p>
          <a:p>
            <a:endParaRPr lang="en-US" sz="1400" i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284193" cy="466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242088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E=5 MV/m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1334113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E</a:t>
            </a:r>
            <a:r>
              <a:rPr lang="ru-RU" baseline="-25000" dirty="0" err="1" smtClean="0"/>
              <a:t>c</a:t>
            </a:r>
            <a:r>
              <a:rPr lang="ru-RU" dirty="0" smtClean="0"/>
              <a:t>~ 30 MV/m*</a:t>
            </a:r>
            <a:r>
              <a:rPr lang="ru-RU" dirty="0" err="1" smtClean="0"/>
              <a:t>n</a:t>
            </a:r>
            <a:r>
              <a:rPr lang="ru-RU" baseline="-25000" dirty="0" err="1" smtClean="0"/>
              <a:t>air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8626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" y="1412776"/>
            <a:ext cx="474352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6165304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J.R. </a:t>
            </a:r>
            <a:r>
              <a:rPr lang="en-US" sz="1600" dirty="0" smtClean="0"/>
              <a:t>Dwyer</a:t>
            </a:r>
            <a:r>
              <a:rPr lang="ru-RU" sz="1600" dirty="0" smtClean="0"/>
              <a:t> </a:t>
            </a:r>
            <a:r>
              <a:rPr lang="ru-RU" sz="1600" dirty="0" err="1" smtClean="0"/>
              <a:t>et</a:t>
            </a:r>
            <a:r>
              <a:rPr lang="ru-RU" sz="1600" dirty="0" smtClean="0"/>
              <a:t> </a:t>
            </a:r>
            <a:r>
              <a:rPr lang="ru-RU" sz="1600" dirty="0" err="1" smtClean="0"/>
              <a:t>al</a:t>
            </a:r>
            <a:r>
              <a:rPr lang="ru-RU" sz="1600" dirty="0" smtClean="0"/>
              <a:t>., </a:t>
            </a:r>
            <a:r>
              <a:rPr lang="en-US" sz="1600" dirty="0" smtClean="0"/>
              <a:t>Estimation </a:t>
            </a:r>
            <a:r>
              <a:rPr lang="en-US" sz="1600" dirty="0"/>
              <a:t>of the </a:t>
            </a:r>
            <a:r>
              <a:rPr lang="en-US" sz="1600" dirty="0" err="1"/>
              <a:t>fluence</a:t>
            </a:r>
            <a:r>
              <a:rPr lang="en-US" sz="1600" dirty="0"/>
              <a:t> of high-energy electron bursts produced by thunderclouds and the resulting radiation doses received in aircraft, J. </a:t>
            </a:r>
            <a:r>
              <a:rPr lang="en-US" sz="1600" dirty="0" err="1"/>
              <a:t>Geophys</a:t>
            </a:r>
            <a:r>
              <a:rPr lang="en-US" sz="1600" dirty="0"/>
              <a:t>. Res. (2010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5008" y="1886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Результат моделирования «убегающих» электронов методом Монте-Карло </a:t>
            </a:r>
          </a:p>
          <a:p>
            <a:pPr algn="ctr"/>
            <a:r>
              <a:rPr lang="ru-RU" dirty="0" smtClean="0"/>
              <a:t>(h=5 км)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580856" cy="383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1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5616" y="1412775"/>
                <a:ext cx="6912768" cy="736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𝒊</m:t>
                      </m:r>
                      <m:d>
                        <m:d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𝒛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𝒕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𝑨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𝒛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/>
                            </a:rPr>
                            <m:t>)/</m:t>
                          </m:r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𝜸</m:t>
                          </m:r>
                        </m:sup>
                      </m:sSup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8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  <m:d>
                                <m:dPr>
                                  <m:ctrlPr>
                                    <a:rPr lang="en-US" sz="2800" b="1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>
                                      <a:latin typeface="Cambria Math"/>
                                      <a:ea typeface="Cambria Math"/>
                                    </a:rPr>
                                    <m:t>𝒕</m:t>
                                  </m:r>
                                  <m:r>
                                    <a:rPr lang="en-US" sz="2800" b="1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  <m:t>𝒛</m:t>
                                      </m:r>
                                      <m: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1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𝑯</m:t>
                                          </m:r>
                                        </m:e>
                                        <m:sub>
                                          <m:r>
                                            <a:rPr lang="en-US" sz="2800" b="1" i="1">
                                              <a:latin typeface="Cambria Math"/>
                                              <a:ea typeface="Cambria Math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800" b="1" i="1">
                                          <a:latin typeface="Cambria Math"/>
                                          <a:ea typeface="Cambria Math"/>
                                        </a:rPr>
                                        <m:t>𝒗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𝒌</m:t>
                              </m:r>
                              <m:r>
                                <a:rPr lang="en-US" sz="2800" b="1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412775"/>
                <a:ext cx="6912768" cy="7364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55576" y="951111"/>
            <a:ext cx="438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Если предположить, что ток имеет вид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801" y="2384173"/>
            <a:ext cx="904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Thottappillil</a:t>
            </a:r>
            <a:r>
              <a:rPr lang="en-US" i="1" dirty="0" smtClean="0"/>
              <a:t> </a:t>
            </a:r>
            <a:r>
              <a:rPr lang="en-US" i="1" dirty="0"/>
              <a:t>et al., </a:t>
            </a:r>
            <a:r>
              <a:rPr lang="en-US" i="1" dirty="0" smtClean="0"/>
              <a:t>1997, </a:t>
            </a:r>
            <a:endParaRPr lang="ru-RU" i="1" dirty="0" smtClean="0"/>
          </a:p>
          <a:p>
            <a:r>
              <a:rPr lang="en-US" i="1" dirty="0" smtClean="0"/>
              <a:t>Watson, S., T. C. Marshall 2007, Nag and </a:t>
            </a:r>
            <a:r>
              <a:rPr lang="en-US" i="1" dirty="0" err="1" smtClean="0"/>
              <a:t>Rakov</a:t>
            </a:r>
            <a:r>
              <a:rPr lang="en-US" i="1" dirty="0" smtClean="0"/>
              <a:t>, 2009-2010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3168352" cy="2372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6805" y="6445830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/>
              </a:rPr>
              <a:t></a:t>
            </a:r>
            <a:r>
              <a:rPr lang="en-US" dirty="0" smtClean="0">
                <a:sym typeface="Symbol"/>
              </a:rPr>
              <a:t>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9306" y="58034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H, 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95936" y="4149080"/>
                <a:ext cx="5148064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ym typeface="Symbol"/>
                  </a:rPr>
                  <a:t></a:t>
                </a:r>
                <a:r>
                  <a:rPr lang="en-US" dirty="0" smtClean="0">
                    <a:sym typeface="Symbol"/>
                  </a:rPr>
                  <a:t>=100 </a:t>
                </a:r>
                <a:r>
                  <a:rPr lang="ru-RU" dirty="0" smtClean="0">
                    <a:sym typeface="Symbol"/>
                  </a:rPr>
                  <a:t>м</a:t>
                </a:r>
                <a:r>
                  <a:rPr lang="en-US" dirty="0" smtClean="0">
                    <a:sym typeface="Symbol"/>
                  </a:rPr>
                  <a:t>, </a:t>
                </a:r>
                <a:r>
                  <a:rPr lang="ru-RU" dirty="0" smtClean="0">
                    <a:sym typeface="Symbol"/>
                  </a:rPr>
                  <a:t>полная длительность</a:t>
                </a:r>
                <a:r>
                  <a:rPr lang="en-US" dirty="0" smtClean="0">
                    <a:sym typeface="Symbol"/>
                  </a:rPr>
                  <a:t> t</a:t>
                </a:r>
                <a:r>
                  <a:rPr lang="en-US" baseline="-25000" dirty="0" smtClean="0">
                    <a:sym typeface="Symbol"/>
                  </a:rPr>
                  <a:t>2</a:t>
                </a:r>
                <a:r>
                  <a:rPr lang="en-US" dirty="0" smtClean="0">
                    <a:sym typeface="Symbol"/>
                  </a:rPr>
                  <a:t>=30 </a:t>
                </a:r>
                <a:r>
                  <a:rPr lang="ru-RU" dirty="0" smtClean="0">
                    <a:sym typeface="Symbol"/>
                  </a:rPr>
                  <a:t>с</a:t>
                </a:r>
                <a:r>
                  <a:rPr lang="en-US" dirty="0" smtClean="0">
                    <a:sym typeface="Symbol"/>
                  </a:rPr>
                  <a:t>, </a:t>
                </a:r>
                <a:r>
                  <a:rPr lang="ru-RU" dirty="0" smtClean="0">
                    <a:sym typeface="Symbol"/>
                  </a:rPr>
                  <a:t></a:t>
                </a:r>
                <a:r>
                  <a:rPr lang="en-US" dirty="0" smtClean="0">
                    <a:sym typeface="Symbol"/>
                  </a:rPr>
                  <a:t>=10/t</a:t>
                </a:r>
                <a:r>
                  <a:rPr lang="en-US" baseline="-25000" dirty="0" smtClean="0">
                    <a:sym typeface="Symbol"/>
                  </a:rPr>
                  <a:t>2</a:t>
                </a:r>
                <a:r>
                  <a:rPr lang="en-US" dirty="0" smtClean="0">
                    <a:sym typeface="Symbol"/>
                  </a:rPr>
                  <a:t>, </a:t>
                </a:r>
                <a:r>
                  <a:rPr lang="ru-RU" dirty="0" smtClean="0">
                    <a:sym typeface="Symbol"/>
                  </a:rPr>
                  <a:t>время нарастания</a:t>
                </a:r>
                <a:r>
                  <a:rPr lang="en-US" dirty="0" smtClean="0">
                    <a:sym typeface="Symbol"/>
                  </a:rPr>
                  <a:t> t</a:t>
                </a:r>
                <a:r>
                  <a:rPr lang="en-US" baseline="-25000" dirty="0" smtClean="0">
                    <a:sym typeface="Symbol"/>
                  </a:rPr>
                  <a:t>2</a:t>
                </a:r>
                <a:r>
                  <a:rPr lang="en-US" dirty="0" smtClean="0">
                    <a:sym typeface="Symbol"/>
                  </a:rPr>
                  <a:t>=5 </a:t>
                </a:r>
                <a:r>
                  <a:rPr lang="ru-RU" dirty="0" smtClean="0">
                    <a:sym typeface="Symbol"/>
                  </a:rPr>
                  <a:t>с</a:t>
                </a:r>
                <a:endParaRPr lang="en-US" dirty="0" smtClean="0">
                  <a:sym typeface="Symbol"/>
                </a:endParaRPr>
              </a:p>
              <a:p>
                <a:r>
                  <a:rPr lang="ru-RU" dirty="0" smtClean="0">
                    <a:sym typeface="Symbol"/>
                  </a:rPr>
                  <a:t>Скорость распространения импульса</a:t>
                </a:r>
                <a:r>
                  <a:rPr lang="en-US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Symbol"/>
                      </a:rPr>
                      <m:t>𝑣</m:t>
                    </m:r>
                    <m:r>
                      <a:rPr lang="en-US" b="0" i="1" smtClean="0">
                        <a:latin typeface="Cambria Math"/>
                        <a:sym typeface="Symbol"/>
                      </a:rPr>
                      <m:t>=6∗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Symbol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smtClean="0">
                    <a:sym typeface="Symbol"/>
                  </a:rPr>
                  <a:t> </a:t>
                </a:r>
                <a:r>
                  <a:rPr lang="ru-RU" dirty="0" smtClean="0">
                    <a:sym typeface="Symbol"/>
                  </a:rPr>
                  <a:t>м</a:t>
                </a:r>
                <a:r>
                  <a:rPr lang="en-US" dirty="0" smtClean="0">
                    <a:sym typeface="Symbol"/>
                  </a:rPr>
                  <a:t>/</a:t>
                </a:r>
                <a:r>
                  <a:rPr lang="ru-RU" dirty="0">
                    <a:sym typeface="Symbol"/>
                  </a:rPr>
                  <a:t>с</a:t>
                </a:r>
                <a:endParaRPr lang="en-US" dirty="0" smtClean="0">
                  <a:sym typeface="Symbol"/>
                </a:endParaRPr>
              </a:p>
              <a:p>
                <a:endParaRPr lang="en-US" dirty="0">
                  <a:sym typeface="Symbol"/>
                </a:endParaRPr>
              </a:p>
              <a:p>
                <a:r>
                  <a:rPr lang="en-US" sz="2800" b="1" dirty="0" smtClean="0">
                    <a:sym typeface="Symbol"/>
                  </a:rPr>
                  <a:t></a:t>
                </a:r>
                <a:r>
                  <a:rPr lang="en-US" dirty="0" smtClean="0">
                    <a:sym typeface="Symbol"/>
                  </a:rPr>
                  <a:t>    </a:t>
                </a:r>
                <a:r>
                  <a:rPr lang="ru-RU" dirty="0" smtClean="0">
                    <a:sym typeface="Symbol"/>
                  </a:rPr>
                  <a:t>Пиковый ток</a:t>
                </a:r>
                <a:r>
                  <a:rPr lang="en-US" dirty="0" smtClean="0">
                    <a:sym typeface="Symbol"/>
                  </a:rPr>
                  <a:t>  ~  50 kA</a:t>
                </a:r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4149080"/>
                <a:ext cx="5148064" cy="1908215"/>
              </a:xfrm>
              <a:prstGeom prst="rect">
                <a:avLst/>
              </a:prstGeom>
              <a:blipFill rotWithShape="1">
                <a:blip r:embed="rId4"/>
                <a:stretch>
                  <a:fillRect l="-2488" t="-1917" b="-79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28395" y="71046"/>
            <a:ext cx="8393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Вычисление физических параметров NBP (CID)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847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4999851"/>
            <a:ext cx="3346704" cy="639762"/>
          </a:xfrm>
        </p:spPr>
        <p:txBody>
          <a:bodyPr rtlCol="0">
            <a:normAutofit lnSpcReduction="10000"/>
          </a:bodyPr>
          <a:lstStyle/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/>
              <a:t>Компактные разряды (радиовсплески)</a:t>
            </a:r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420813"/>
            <a:ext cx="4179888" cy="3373437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23237" y="845022"/>
            <a:ext cx="3346704" cy="639762"/>
          </a:xfrm>
        </p:spPr>
        <p:txBody>
          <a:bodyPr rtlCol="0" anchor="ctr"/>
          <a:lstStyle/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800"/>
              <a:t>2 тип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116013" y="173038"/>
            <a:ext cx="7831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rebuchet MS" pitchFamily="34" charset="0"/>
              </a:rPr>
              <a:t>Классы регистрируемых событий (РЧА «Чибис-М»)</a:t>
            </a:r>
          </a:p>
        </p:txBody>
      </p:sp>
      <p:pic>
        <p:nvPicPr>
          <p:cNvPr id="30725" name="Picture 3" descr="H:\20121011\R4A FDS\CHIBIS_M 20120516 234809 0.151 R4A SPGR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462088"/>
            <a:ext cx="4178300" cy="3341687"/>
          </a:xfrm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899592" y="845022"/>
            <a:ext cx="3346704" cy="63976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ru-RU" sz="1800"/>
              <a:t>1 тип</a:t>
            </a:r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292080" y="5111480"/>
            <a:ext cx="3346704" cy="639762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ru-RU" sz="1800"/>
              <a:t>Широкополосный УКВ «шум»</a:t>
            </a:r>
          </a:p>
        </p:txBody>
      </p:sp>
      <p:sp>
        <p:nvSpPr>
          <p:cNvPr id="30728" name="TextBox 13"/>
          <p:cNvSpPr txBox="1">
            <a:spLocks noChangeArrowheads="1"/>
          </p:cNvSpPr>
          <p:nvPr/>
        </p:nvSpPr>
        <p:spPr bwMode="auto">
          <a:xfrm>
            <a:off x="4932363" y="443230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rebuchet MS" pitchFamily="34" charset="0"/>
              </a:rPr>
              <a:t>0</a:t>
            </a:r>
          </a:p>
        </p:txBody>
      </p:sp>
      <p:sp>
        <p:nvSpPr>
          <p:cNvPr id="30729" name="TextBox 14"/>
          <p:cNvSpPr txBox="1">
            <a:spLocks noChangeArrowheads="1"/>
          </p:cNvSpPr>
          <p:nvPr/>
        </p:nvSpPr>
        <p:spPr bwMode="auto">
          <a:xfrm>
            <a:off x="8153400" y="4432300"/>
            <a:ext cx="59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rebuchet MS" pitchFamily="34" charset="0"/>
              </a:rPr>
              <a:t>1 мс</a:t>
            </a:r>
          </a:p>
        </p:txBody>
      </p:sp>
      <p:sp>
        <p:nvSpPr>
          <p:cNvPr id="30730" name="TextBox 15"/>
          <p:cNvSpPr txBox="1">
            <a:spLocks noChangeArrowheads="1"/>
          </p:cNvSpPr>
          <p:nvPr/>
        </p:nvSpPr>
        <p:spPr bwMode="auto">
          <a:xfrm>
            <a:off x="3708400" y="4437063"/>
            <a:ext cx="425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rebuchet MS" pitchFamily="34" charset="0"/>
              </a:rPr>
              <a:t>мс</a:t>
            </a:r>
          </a:p>
        </p:txBody>
      </p:sp>
    </p:spTree>
    <p:extLst>
      <p:ext uri="{BB962C8B-B14F-4D97-AF65-F5344CB8AC3E}">
        <p14:creationId xmlns:p14="http://schemas.microsoft.com/office/powerpoint/2010/main" val="37096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па 15364"/>
          <p:cNvGrpSpPr>
            <a:grpSpLocks/>
          </p:cNvGrpSpPr>
          <p:nvPr/>
        </p:nvGrpSpPr>
        <p:grpSpPr bwMode="auto">
          <a:xfrm>
            <a:off x="3648075" y="774700"/>
            <a:ext cx="5473700" cy="2870200"/>
            <a:chOff x="3648442" y="773927"/>
            <a:chExt cx="5473453" cy="2871099"/>
          </a:xfrm>
        </p:grpSpPr>
        <p:grpSp>
          <p:nvGrpSpPr>
            <p:cNvPr id="31763" name="Группа 27"/>
            <p:cNvGrpSpPr>
              <a:grpSpLocks/>
            </p:cNvGrpSpPr>
            <p:nvPr/>
          </p:nvGrpSpPr>
          <p:grpSpPr bwMode="auto">
            <a:xfrm>
              <a:off x="3648442" y="773927"/>
              <a:ext cx="5473453" cy="2871099"/>
              <a:chOff x="3648442" y="506457"/>
              <a:chExt cx="5473452" cy="2981325"/>
            </a:xfrm>
          </p:grpSpPr>
          <p:grpSp>
            <p:nvGrpSpPr>
              <p:cNvPr id="31765" name="Группа 26"/>
              <p:cNvGrpSpPr>
                <a:grpSpLocks/>
              </p:cNvGrpSpPr>
              <p:nvPr/>
            </p:nvGrpSpPr>
            <p:grpSpPr bwMode="auto">
              <a:xfrm>
                <a:off x="3648442" y="506457"/>
                <a:ext cx="5473452" cy="2981325"/>
                <a:chOff x="3648442" y="506457"/>
                <a:chExt cx="5473452" cy="2981325"/>
              </a:xfrm>
            </p:grpSpPr>
            <p:grpSp>
              <p:nvGrpSpPr>
                <p:cNvPr id="31767" name="Группа 25"/>
                <p:cNvGrpSpPr>
                  <a:grpSpLocks/>
                </p:cNvGrpSpPr>
                <p:nvPr/>
              </p:nvGrpSpPr>
              <p:grpSpPr bwMode="auto">
                <a:xfrm>
                  <a:off x="3648442" y="506457"/>
                  <a:ext cx="5473452" cy="2981325"/>
                  <a:chOff x="3648442" y="506457"/>
                  <a:chExt cx="5473452" cy="2981325"/>
                </a:xfrm>
              </p:grpSpPr>
              <p:pic>
                <p:nvPicPr>
                  <p:cNvPr id="3176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3648442" y="506457"/>
                    <a:ext cx="5473452" cy="29813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" name="Прямоугольник 17"/>
                  <p:cNvSpPr/>
                  <p:nvPr/>
                </p:nvSpPr>
                <p:spPr>
                  <a:xfrm>
                    <a:off x="4535815" y="1045668"/>
                    <a:ext cx="1396937" cy="7502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0" name="Прямая соединительная линия 19"/>
                  <p:cNvCxnSpPr/>
                  <p:nvPr/>
                </p:nvCxnSpPr>
                <p:spPr>
                  <a:xfrm flipV="1">
                    <a:off x="5275556" y="1045668"/>
                    <a:ext cx="2644655" cy="869003"/>
                  </a:xfrm>
                  <a:prstGeom prst="line">
                    <a:avLst/>
                  </a:prstGeom>
                  <a:ln w="444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Прямоугольник 24"/>
                  <p:cNvSpPr/>
                  <p:nvPr/>
                </p:nvSpPr>
                <p:spPr>
                  <a:xfrm rot="20276175">
                    <a:off x="5294605" y="1103382"/>
                    <a:ext cx="2049369" cy="4946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31768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7370357" y="1434401"/>
                  <a:ext cx="4828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b="1">
                      <a:solidFill>
                        <a:srgbClr val="FF0000"/>
                      </a:solidFill>
                      <a:latin typeface="Trebuchet MS" pitchFamily="34" charset="0"/>
                      <a:sym typeface="Symbol" pitchFamily="18" charset="2"/>
                    </a:rPr>
                    <a:t></a:t>
                  </a:r>
                  <a:endParaRPr lang="ru-RU" b="1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  <p:cxnSp>
            <p:nvCxnSpPr>
              <p:cNvPr id="4" name="Прямая соединительная линия 3"/>
              <p:cNvCxnSpPr/>
              <p:nvPr/>
            </p:nvCxnSpPr>
            <p:spPr>
              <a:xfrm flipH="1">
                <a:off x="7596376" y="549330"/>
                <a:ext cx="647671" cy="1655559"/>
              </a:xfrm>
              <a:prstGeom prst="line">
                <a:avLst/>
              </a:prstGeom>
              <a:ln w="2540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764" name="TextBox 15363"/>
            <p:cNvSpPr txBox="1">
              <a:spLocks noChangeArrowheads="1"/>
            </p:cNvSpPr>
            <p:nvPr/>
          </p:nvSpPr>
          <p:spPr bwMode="auto">
            <a:xfrm>
              <a:off x="6489989" y="2899683"/>
              <a:ext cx="880369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latin typeface="Trebuchet MS" pitchFamily="34" charset="0"/>
                </a:rPr>
                <a:t>Земля</a:t>
              </a:r>
            </a:p>
          </p:txBody>
        </p:sp>
      </p:grpSp>
      <p:grpSp>
        <p:nvGrpSpPr>
          <p:cNvPr id="31746" name="Группа 12"/>
          <p:cNvGrpSpPr>
            <a:grpSpLocks/>
          </p:cNvGrpSpPr>
          <p:nvPr/>
        </p:nvGrpSpPr>
        <p:grpSpPr bwMode="auto">
          <a:xfrm>
            <a:off x="0" y="2878138"/>
            <a:ext cx="4932363" cy="3979862"/>
            <a:chOff x="0" y="2877936"/>
            <a:chExt cx="4932040" cy="3980064"/>
          </a:xfrm>
        </p:grpSpPr>
        <p:pic>
          <p:nvPicPr>
            <p:cNvPr id="3176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877936"/>
              <a:ext cx="4932040" cy="3980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395262" y="2877936"/>
              <a:ext cx="3949441" cy="334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4570413" y="1971675"/>
            <a:ext cx="8858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rebuchet MS" pitchFamily="34" charset="0"/>
              </a:rPr>
              <a:t>15 км</a:t>
            </a: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8327" y="1794435"/>
            <a:ext cx="2952328" cy="61510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34925" cmpd="dbl">
            <a:solidFill>
              <a:srgbClr val="C00000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3929063" y="1822450"/>
            <a:ext cx="7032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endParaRPr lang="ru-RU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763713" y="3716338"/>
            <a:ext cx="576262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14"/>
          <p:cNvSpPr txBox="1">
            <a:spLocks noChangeArrowheads="1"/>
          </p:cNvSpPr>
          <p:nvPr/>
        </p:nvSpPr>
        <p:spPr bwMode="auto">
          <a:xfrm>
            <a:off x="1228725" y="3532188"/>
            <a:ext cx="42703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</a:t>
            </a:r>
            <a:endParaRPr lang="ru-RU" b="1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1752" name="TextBox 15"/>
          <p:cNvSpPr txBox="1">
            <a:spLocks noChangeArrowheads="1"/>
          </p:cNvSpPr>
          <p:nvPr/>
        </p:nvSpPr>
        <p:spPr bwMode="auto">
          <a:xfrm>
            <a:off x="3873500" y="6484938"/>
            <a:ext cx="469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ms</a:t>
            </a:r>
            <a:endParaRPr lang="ru-RU">
              <a:latin typeface="Trebuchet MS" pitchFamily="34" charset="0"/>
            </a:endParaRPr>
          </a:p>
        </p:txBody>
      </p:sp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614363" y="2730500"/>
            <a:ext cx="3362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rebuchet MS" pitchFamily="34" charset="0"/>
              </a:rPr>
              <a:t>где </a:t>
            </a:r>
            <a:r>
              <a:rPr lang="en-US" sz="1600">
                <a:latin typeface="Trebuchet MS" pitchFamily="34" charset="0"/>
              </a:rPr>
              <a:t> </a:t>
            </a:r>
            <a:r>
              <a:rPr lang="ru-RU" sz="1600">
                <a:latin typeface="Trebuchet MS" pitchFamily="34" charset="0"/>
              </a:rPr>
              <a:t>с </a:t>
            </a:r>
            <a:r>
              <a:rPr lang="en-US" sz="1600">
                <a:latin typeface="Trebuchet MS" pitchFamily="34" charset="0"/>
              </a:rPr>
              <a:t>– </a:t>
            </a:r>
            <a:r>
              <a:rPr lang="ru-RU" sz="1600">
                <a:latin typeface="Trebuchet MS" pitchFamily="34" charset="0"/>
              </a:rPr>
              <a:t>скорость света в вакууме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700338" y="4867275"/>
            <a:ext cx="2735262" cy="0"/>
          </a:xfrm>
          <a:prstGeom prst="straightConnector1">
            <a:avLst/>
          </a:prstGeom>
          <a:ln w="69850" cmpd="dbl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5" name="TextBox 21"/>
          <p:cNvSpPr txBox="1">
            <a:spLocks noChangeArrowheads="1"/>
          </p:cNvSpPr>
          <p:nvPr/>
        </p:nvSpPr>
        <p:spPr bwMode="auto">
          <a:xfrm>
            <a:off x="5435600" y="4667250"/>
            <a:ext cx="3686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«Второй» импульс -</a:t>
            </a:r>
          </a:p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отражение «первого» импульса от поверхности Земли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5932488" y="3068638"/>
            <a:ext cx="0" cy="1552575"/>
          </a:xfrm>
          <a:prstGeom prst="straightConnector1">
            <a:avLst/>
          </a:prstGeom>
          <a:ln w="69850" cmpd="dbl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1030288" y="163513"/>
            <a:ext cx="6581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Оценка высоты разряда (источника сигнала)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50825" y="836613"/>
            <a:ext cx="8569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0" name="Полилиния 15359"/>
          <p:cNvSpPr/>
          <p:nvPr/>
        </p:nvSpPr>
        <p:spPr>
          <a:xfrm>
            <a:off x="5438775" y="1519238"/>
            <a:ext cx="3657600" cy="139700"/>
          </a:xfrm>
          <a:custGeom>
            <a:avLst/>
            <a:gdLst>
              <a:gd name="connsiteX0" fmla="*/ 0 w 3657600"/>
              <a:gd name="connsiteY0" fmla="*/ 120047 h 140003"/>
              <a:gd name="connsiteX1" fmla="*/ 1638795 w 3657600"/>
              <a:gd name="connsiteY1" fmla="*/ 60670 h 140003"/>
              <a:gd name="connsiteX2" fmla="*/ 1959428 w 3657600"/>
              <a:gd name="connsiteY2" fmla="*/ 1294 h 140003"/>
              <a:gd name="connsiteX3" fmla="*/ 2565070 w 3657600"/>
              <a:gd name="connsiteY3" fmla="*/ 120047 h 140003"/>
              <a:gd name="connsiteX4" fmla="*/ 3265714 w 3657600"/>
              <a:gd name="connsiteY4" fmla="*/ 131922 h 140003"/>
              <a:gd name="connsiteX5" fmla="*/ 3443844 w 3657600"/>
              <a:gd name="connsiteY5" fmla="*/ 36920 h 140003"/>
              <a:gd name="connsiteX6" fmla="*/ 3515096 w 3657600"/>
              <a:gd name="connsiteY6" fmla="*/ 108171 h 140003"/>
              <a:gd name="connsiteX7" fmla="*/ 3633849 w 3657600"/>
              <a:gd name="connsiteY7" fmla="*/ 108171 h 140003"/>
              <a:gd name="connsiteX8" fmla="*/ 3657600 w 3657600"/>
              <a:gd name="connsiteY8" fmla="*/ 108171 h 14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40003">
                <a:moveTo>
                  <a:pt x="0" y="120047"/>
                </a:moveTo>
                <a:lnTo>
                  <a:pt x="1638795" y="60670"/>
                </a:lnTo>
                <a:cubicBezTo>
                  <a:pt x="1965366" y="40878"/>
                  <a:pt x="1805049" y="-8602"/>
                  <a:pt x="1959428" y="1294"/>
                </a:cubicBezTo>
                <a:cubicBezTo>
                  <a:pt x="2113807" y="11190"/>
                  <a:pt x="2347356" y="98276"/>
                  <a:pt x="2565070" y="120047"/>
                </a:cubicBezTo>
                <a:cubicBezTo>
                  <a:pt x="2782784" y="141818"/>
                  <a:pt x="3119252" y="145776"/>
                  <a:pt x="3265714" y="131922"/>
                </a:cubicBezTo>
                <a:cubicBezTo>
                  <a:pt x="3412176" y="118068"/>
                  <a:pt x="3402280" y="40878"/>
                  <a:pt x="3443844" y="36920"/>
                </a:cubicBezTo>
                <a:cubicBezTo>
                  <a:pt x="3485408" y="32962"/>
                  <a:pt x="3483429" y="96296"/>
                  <a:pt x="3515096" y="108171"/>
                </a:cubicBezTo>
                <a:cubicBezTo>
                  <a:pt x="3546764" y="120046"/>
                  <a:pt x="3633849" y="108171"/>
                  <a:pt x="3633849" y="108171"/>
                </a:cubicBezTo>
                <a:lnTo>
                  <a:pt x="3657600" y="108171"/>
                </a:lnTo>
              </a:path>
            </a:pathLst>
          </a:custGeom>
          <a:noFill/>
          <a:ln w="476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60" name="TextBox 15360"/>
          <p:cNvSpPr txBox="1">
            <a:spLocks noChangeArrowheads="1"/>
          </p:cNvSpPr>
          <p:nvPr/>
        </p:nvSpPr>
        <p:spPr bwMode="auto">
          <a:xfrm>
            <a:off x="5435600" y="1108075"/>
            <a:ext cx="1362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  <a:latin typeface="Trebuchet MS" pitchFamily="34" charset="0"/>
              </a:rPr>
              <a:t>ионосфера</a:t>
            </a:r>
          </a:p>
        </p:txBody>
      </p:sp>
    </p:spTree>
    <p:extLst>
      <p:ext uri="{BB962C8B-B14F-4D97-AF65-F5344CB8AC3E}">
        <p14:creationId xmlns:p14="http://schemas.microsoft.com/office/powerpoint/2010/main" val="24134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852738"/>
            <a:ext cx="68770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0563" y="398463"/>
            <a:ext cx="52451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61988" y="0"/>
            <a:ext cx="8231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Дисперсионное уравнение для электромагнитных волн в холодной плазме</a:t>
            </a:r>
            <a:endParaRPr lang="en-US">
              <a:latin typeface="Trebuchet MS" pitchFamily="34" charset="0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1804988"/>
            <a:ext cx="43434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842963" y="1268413"/>
            <a:ext cx="8301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rebuchet MS" pitchFamily="34" charset="0"/>
              </a:rPr>
              <a:t>X=(f</a:t>
            </a:r>
            <a:r>
              <a:rPr lang="ru-RU" sz="1400" baseline="-25000">
                <a:latin typeface="Trebuchet MS" pitchFamily="34" charset="0"/>
              </a:rPr>
              <a:t>p</a:t>
            </a:r>
            <a:r>
              <a:rPr lang="ru-RU" sz="1400">
                <a:latin typeface="Trebuchet MS" pitchFamily="34" charset="0"/>
              </a:rPr>
              <a:t>/f)</a:t>
            </a:r>
            <a:r>
              <a:rPr lang="ru-RU" sz="1400" baseline="30000">
                <a:latin typeface="Trebuchet MS" pitchFamily="34" charset="0"/>
              </a:rPr>
              <a:t>2</a:t>
            </a:r>
            <a:r>
              <a:rPr lang="ru-RU" sz="1400">
                <a:latin typeface="Trebuchet MS" pitchFamily="34" charset="0"/>
              </a:rPr>
              <a:t>, Y=f</a:t>
            </a:r>
            <a:r>
              <a:rPr lang="ru-RU" sz="1400" baseline="-25000">
                <a:latin typeface="Trebuchet MS" pitchFamily="34" charset="0"/>
              </a:rPr>
              <a:t>ce</a:t>
            </a:r>
            <a:r>
              <a:rPr lang="ru-RU" sz="1400">
                <a:latin typeface="Trebuchet MS" pitchFamily="34" charset="0"/>
              </a:rPr>
              <a:t>/f, Y</a:t>
            </a:r>
            <a:r>
              <a:rPr lang="ru-RU" sz="1400" baseline="-25000">
                <a:latin typeface="Trebuchet MS" pitchFamily="34" charset="0"/>
              </a:rPr>
              <a:t>T</a:t>
            </a:r>
            <a:r>
              <a:rPr lang="ru-RU" sz="1400">
                <a:latin typeface="Trebuchet MS" pitchFamily="34" charset="0"/>
              </a:rPr>
              <a:t>=Ysin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, Y</a:t>
            </a:r>
            <a:r>
              <a:rPr lang="ru-RU" sz="1400" baseline="-25000">
                <a:latin typeface="Trebuchet MS" pitchFamily="34" charset="0"/>
                <a:sym typeface="Symbol" pitchFamily="18" charset="2"/>
              </a:rPr>
              <a:t>L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=Ycos, f</a:t>
            </a:r>
            <a:r>
              <a:rPr lang="ru-RU" sz="1400" baseline="-25000">
                <a:latin typeface="Trebuchet MS" pitchFamily="34" charset="0"/>
                <a:sym typeface="Symbol" pitchFamily="18" charset="2"/>
              </a:rPr>
              <a:t>p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 – плазменная частота, f</a:t>
            </a:r>
            <a:r>
              <a:rPr lang="ru-RU" sz="1400" baseline="-25000">
                <a:latin typeface="Trebuchet MS" pitchFamily="34" charset="0"/>
                <a:sym typeface="Symbol" pitchFamily="18" charset="2"/>
              </a:rPr>
              <a:t>ce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 – циклотронная частота,  угол между магнитным полем и волновым вектором. Предположив, что f</a:t>
            </a:r>
            <a:r>
              <a:rPr lang="ru-RU" sz="1400" baseline="-25000">
                <a:latin typeface="Trebuchet MS" pitchFamily="34" charset="0"/>
                <a:sym typeface="Symbol" pitchFamily="18" charset="2"/>
              </a:rPr>
              <a:t>p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 </a:t>
            </a:r>
            <a:r>
              <a:rPr lang="en-US" sz="1400">
                <a:latin typeface="Trebuchet MS" pitchFamily="34" charset="0"/>
                <a:sym typeface="Symbol" pitchFamily="18" charset="2"/>
              </a:rPr>
              <a:t>=const, </a:t>
            </a:r>
            <a:r>
              <a:rPr lang="ru-RU" sz="1400">
                <a:latin typeface="Trebuchet MS" pitchFamily="34" charset="0"/>
                <a:sym typeface="Symbol" pitchFamily="18" charset="2"/>
              </a:rPr>
              <a:t>тогда </a:t>
            </a:r>
            <a:endParaRPr lang="en-US" sz="1400" baseline="-25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2636</TotalTime>
  <Words>1015</Words>
  <Application>Microsoft Office PowerPoint</Application>
  <PresentationFormat>Экран (4:3)</PresentationFormat>
  <Paragraphs>115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Одиночные и двойные УКВ радиоимпульсы из атмосферы Земли по данным микроспутника "Чибис-М"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IKI RAN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АКАДЕМИЧЕСКИЙ   МИКРОСПУТНИК «ЧИБИС-М»</dc:title>
  <dc:creator>Maxim Dolgonosov</dc:creator>
  <cp:lastModifiedBy>Massimo</cp:lastModifiedBy>
  <cp:revision>130</cp:revision>
  <dcterms:created xsi:type="dcterms:W3CDTF">2013-03-24T10:38:18Z</dcterms:created>
  <dcterms:modified xsi:type="dcterms:W3CDTF">2015-02-20T06:55:18Z</dcterms:modified>
</cp:coreProperties>
</file>