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1" r:id="rId3"/>
    <p:sldId id="394" r:id="rId4"/>
    <p:sldId id="398" r:id="rId5"/>
    <p:sldId id="401" r:id="rId6"/>
    <p:sldId id="402" r:id="rId7"/>
    <p:sldId id="405" r:id="rId8"/>
    <p:sldId id="409" r:id="rId9"/>
    <p:sldId id="407" r:id="rId10"/>
    <p:sldId id="422" r:id="rId11"/>
    <p:sldId id="420" r:id="rId12"/>
    <p:sldId id="411" r:id="rId13"/>
    <p:sldId id="412" r:id="rId14"/>
    <p:sldId id="414" r:id="rId15"/>
    <p:sldId id="416" r:id="rId16"/>
    <p:sldId id="419" r:id="rId17"/>
    <p:sldId id="421" r:id="rId18"/>
    <p:sldId id="423" r:id="rId19"/>
    <p:sldId id="278" r:id="rId20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Dauphi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Dauphi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Dauphi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Dauphi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Dauphi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Dauphi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Dauphi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Dauphi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Dauphi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59D"/>
    <a:srgbClr val="00CC00"/>
    <a:srgbClr val="0000FF"/>
    <a:srgbClr val="FF0000"/>
    <a:srgbClr val="FF66CC"/>
    <a:srgbClr val="FFCC00"/>
    <a:srgbClr val="00CCFF"/>
    <a:srgbClr val="0099CC"/>
    <a:srgbClr val="008000"/>
    <a:srgbClr val="FFF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94518" autoAdjust="0"/>
  </p:normalViewPr>
  <p:slideViewPr>
    <p:cSldViewPr>
      <p:cViewPr>
        <p:scale>
          <a:sx n="100" d="100"/>
          <a:sy n="100" d="100"/>
        </p:scale>
        <p:origin x="-282" y="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754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5A54E-3E1D-4677-A49B-0F862757571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DD7550CA-8597-446F-B689-547B6AB454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479F3-E62F-4150-B924-7DAFDD4312AB}" type="slidenum">
              <a:rPr lang="ru-RU"/>
              <a:pPr/>
              <a:t>1</a:t>
            </a:fld>
            <a:endParaRPr lang="ru-RU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50CA-8597-446F-B689-547B6AB4544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50CA-8597-446F-B689-547B6AB4544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50CA-8597-446F-B689-547B6AB454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50CA-8597-446F-B689-547B6AB4544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50CA-8597-446F-B689-547B6AB4544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50CA-8597-446F-B689-547B6AB4544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92359-41AF-481B-92D8-8D502CEC247C}" type="slidenum">
              <a:rPr lang="ru-RU" altLang="en-US" smtClean="0"/>
              <a:pPr/>
              <a:t>16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50CA-8597-446F-B689-547B6AB4544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23692-A015-4846-A4C1-A3D2E8D22132}" type="slidenum">
              <a:rPr lang="ru-RU"/>
              <a:pPr/>
              <a:t>18</a:t>
            </a:fld>
            <a:endParaRPr lang="ru-RU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F7E51-C5D9-44D9-AF35-69C72D2EEF5C}" type="slidenum">
              <a:rPr lang="ru-RU"/>
              <a:pPr/>
              <a:t>19</a:t>
            </a:fld>
            <a:endParaRPr lang="ru-RU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3DE38-EFD6-49F8-B1A2-BB5EDA4ADDA3}" type="slidenum">
              <a:rPr lang="ru-RU"/>
              <a:pPr/>
              <a:t>2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BD1EC-FC82-4A5A-BEC6-0DEC4E95D104}" type="slidenum">
              <a:rPr lang="ru-RU"/>
              <a:pPr/>
              <a:t>3</a:t>
            </a:fld>
            <a:endParaRPr lang="ru-RU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50CA-8597-446F-B689-547B6AB4544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61455-5E44-475C-BBFA-66ED88673479}" type="slidenum">
              <a:rPr lang="ru-RU"/>
              <a:pPr/>
              <a:t>5</a:t>
            </a:fld>
            <a:endParaRPr lang="ru-RU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50CA-8597-446F-B689-547B6AB4544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50CA-8597-446F-B689-547B6AB4544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sun_msph"/>
          <p:cNvPicPr>
            <a:picLocks noChangeAspect="1" noChangeArrowheads="1"/>
          </p:cNvPicPr>
          <p:nvPr/>
        </p:nvPicPr>
        <p:blipFill>
          <a:blip r:embed="rId2" cstate="print"/>
          <a:srcRect l="7010"/>
          <a:stretch>
            <a:fillRect/>
          </a:stretch>
        </p:blipFill>
        <p:spPr bwMode="auto">
          <a:xfrm>
            <a:off x="-1189038" y="0"/>
            <a:ext cx="11090276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797425"/>
            <a:ext cx="4681538" cy="1822450"/>
          </a:xfrm>
          <a:noFill/>
        </p:spPr>
        <p:txBody>
          <a:bodyPr anchor="b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 b="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ИКИ, февраль 2015</a:t>
            </a:r>
            <a:endParaRPr lang="en-US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48443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C0E72F8D-1CFC-4514-B4DC-AFD3A6DFE4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88913"/>
            <a:ext cx="8382000" cy="1143000"/>
          </a:xfrm>
        </p:spPr>
        <p:txBody>
          <a:bodyPr anchor="ctr"/>
          <a:lstStyle>
            <a:lvl1pPr algn="l" eaLnBrk="0" hangingPunct="0">
              <a:lnSpc>
                <a:spcPct val="100000"/>
              </a:lnSpc>
              <a:defRPr sz="4000">
                <a:cs typeface="Times New Roman" pitchFamily="18" charset="0"/>
              </a:defRPr>
            </a:lvl1pPr>
          </a:lstStyle>
          <a:p>
            <a:endParaRPr lang="en-US"/>
          </a:p>
        </p:txBody>
      </p:sp>
      <p:pic>
        <p:nvPicPr>
          <p:cNvPr id="12300" name="Picture 12" descr="earth_phys_depart_eng_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81128"/>
            <a:ext cx="2020888" cy="1884363"/>
          </a:xfrm>
          <a:prstGeom prst="rect">
            <a:avLst/>
          </a:prstGeom>
          <a:noFill/>
          <a:ln w="9525">
            <a:solidFill>
              <a:srgbClr val="FFF913"/>
            </a:solidFill>
            <a:miter lim="800000"/>
            <a:headEnd/>
            <a:tailEnd/>
          </a:ln>
        </p:spPr>
      </p:pic>
      <p:sp>
        <p:nvSpPr>
          <p:cNvPr id="12301" name="Line 13"/>
          <p:cNvSpPr>
            <a:spLocks noChangeShapeType="1"/>
          </p:cNvSpPr>
          <p:nvPr userDrawn="1"/>
        </p:nvSpPr>
        <p:spPr bwMode="auto">
          <a:xfrm flipH="1" flipV="1">
            <a:off x="7308850" y="3286125"/>
            <a:ext cx="1295400" cy="1295400"/>
          </a:xfrm>
          <a:prstGeom prst="line">
            <a:avLst/>
          </a:prstGeom>
          <a:noFill/>
          <a:ln w="9525">
            <a:solidFill>
              <a:srgbClr val="FFF91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C291FD-04F0-4DB5-9C12-31B58CB42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0"/>
            <a:ext cx="1714500" cy="653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4991100" cy="653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3FD2E4-5A09-4B2B-A5FB-B792C5167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96975"/>
            <a:ext cx="2478088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30488" y="1196975"/>
            <a:ext cx="24796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55875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0A7369F-8079-41D9-85A5-F79DBC19E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DF9049-3009-4F09-B417-700B7204C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982E7C-1205-4230-AE88-8949AF561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975"/>
            <a:ext cx="2478088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30488" y="1196975"/>
            <a:ext cx="2479675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10BE56-DE6B-45F3-87E9-5511A3803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76F3D6-1FDD-4C49-A0C9-FBBDE0E75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6186C0-4EB6-494F-ADF2-48CAD5D80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5CB9B-7860-47E6-BD25-DBFED391F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F40148-473F-4C2C-9BE9-EA27DC957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2AEFE8-24AE-43D7-8E53-79E03BB9A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6975"/>
            <a:ext cx="5110163" cy="5334000"/>
          </a:xfrm>
          <a:prstGeom prst="rect">
            <a:avLst/>
          </a:prstGeom>
          <a:solidFill>
            <a:srgbClr val="FFF91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 Second level </a:t>
            </a:r>
          </a:p>
          <a:p>
            <a:pPr lvl="2"/>
            <a:r>
              <a:rPr lang="en-US" smtClean="0"/>
              <a:t>third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>
                <a:solidFill>
                  <a:schemeClr val="bg1"/>
                </a:solidFill>
                <a:latin typeface="+mn-lt"/>
              </a:defRPr>
            </a:lvl1pPr>
          </a:lstStyle>
          <a:p>
            <a:fld id="{18281574-49CC-456C-895A-827A82DC9D9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0" y="914400"/>
            <a:ext cx="8915400" cy="138113"/>
            <a:chOff x="144" y="1248"/>
            <a:chExt cx="4656" cy="201"/>
          </a:xfrm>
        </p:grpSpPr>
        <p:sp>
          <p:nvSpPr>
            <p:cNvPr id="11272" name="AutoShape 8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AutoShape 9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308850" y="6553200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i="1" dirty="0">
                <a:solidFill>
                  <a:srgbClr val="0000FF"/>
                </a:solidFill>
                <a:latin typeface="Times New Roman" pitchFamily="18" charset="0"/>
              </a:rPr>
              <a:t>ИКИ, февраль</a:t>
            </a:r>
            <a:r>
              <a:rPr lang="en-US" sz="1400" b="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400" b="0" i="1" dirty="0" smtClean="0">
                <a:solidFill>
                  <a:srgbClr val="0000FF"/>
                </a:solidFill>
                <a:latin typeface="Times New Roman" pitchFamily="18" charset="0"/>
              </a:rPr>
              <a:t>20</a:t>
            </a:r>
            <a:r>
              <a:rPr lang="ru-RU" sz="1400" b="0" i="1" dirty="0" smtClean="0">
                <a:solidFill>
                  <a:srgbClr val="0000FF"/>
                </a:solidFill>
                <a:latin typeface="Times New Roman" pitchFamily="18" charset="0"/>
              </a:rPr>
              <a:t>15</a:t>
            </a:r>
            <a:endParaRPr lang="ru-RU" sz="1400" b="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1278" name="Picture 14" descr="earth_phys_depart_eng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3888" y="33338"/>
            <a:ext cx="866775" cy="8080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latin typeface="Arial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latin typeface="Arial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latin typeface="Arial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latin typeface="Arial" pitchFamily="34" charset="0"/>
        </a:defRPr>
      </a:lvl9pPr>
    </p:titleStyle>
    <p:bodyStyle>
      <a:lvl1pPr marL="85725" indent="-8572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2000">
          <a:solidFill>
            <a:srgbClr val="0033CC"/>
          </a:solidFill>
          <a:latin typeface="+mn-lt"/>
          <a:ea typeface="+mn-ea"/>
          <a:cs typeface="+mn-cs"/>
        </a:defRPr>
      </a:lvl1pPr>
      <a:lvl2pPr marL="436563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Ø"/>
        <a:defRPr sz="2000">
          <a:solidFill>
            <a:srgbClr val="0033CC"/>
          </a:solidFill>
          <a:latin typeface="+mn-lt"/>
        </a:defRPr>
      </a:lvl2pPr>
      <a:lvl3pPr marL="900113" indent="-2714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dt" sz="quarter" idx="2"/>
          </p:nvPr>
        </p:nvSpPr>
        <p:spPr>
          <a:ln/>
        </p:spPr>
        <p:txBody>
          <a:bodyPr/>
          <a:lstStyle/>
          <a:p>
            <a:r>
              <a:rPr lang="ru-RU" dirty="0"/>
              <a:t>ИКИ, февраль </a:t>
            </a:r>
            <a:r>
              <a:rPr lang="ru-RU" dirty="0" smtClean="0"/>
              <a:t>2015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6552" y="476671"/>
            <a:ext cx="10081120" cy="999703"/>
          </a:xfrm>
        </p:spPr>
        <p:txBody>
          <a:bodyPr/>
          <a:lstStyle/>
          <a:p>
            <a:pPr algn="ctr"/>
            <a:r>
              <a:rPr lang="ru-RU" sz="3600" dirty="0" smtClean="0"/>
              <a:t>Магнитный поток </a:t>
            </a:r>
            <a:r>
              <a:rPr lang="ru-RU" sz="3600" dirty="0"/>
              <a:t>хвоста </a:t>
            </a:r>
            <a:r>
              <a:rPr lang="ru-RU" sz="3600" dirty="0" smtClean="0"/>
              <a:t>магнитосферы</a:t>
            </a:r>
            <a:br>
              <a:rPr lang="ru-RU" sz="3600" dirty="0" smtClean="0"/>
            </a:br>
            <a:r>
              <a:rPr lang="ru-RU" sz="3600" dirty="0" smtClean="0"/>
              <a:t>в эмпирической и МГД-моделях</a:t>
            </a:r>
            <a:endParaRPr lang="ru-RU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628800"/>
            <a:ext cx="8424936" cy="2520057"/>
          </a:xfrm>
        </p:spPr>
        <p:txBody>
          <a:bodyPr/>
          <a:lstStyle/>
          <a:p>
            <a:r>
              <a:rPr lang="ru-RU" sz="2400" dirty="0">
                <a:solidFill>
                  <a:srgbClr val="FF9900"/>
                </a:solidFill>
              </a:rPr>
              <a:t>М</a:t>
            </a:r>
            <a:r>
              <a:rPr lang="en-US" sz="2400" dirty="0">
                <a:solidFill>
                  <a:srgbClr val="FF9900"/>
                </a:solidFill>
              </a:rPr>
              <a:t>. </a:t>
            </a:r>
            <a:r>
              <a:rPr lang="ru-RU" sz="2400" dirty="0" smtClean="0">
                <a:solidFill>
                  <a:srgbClr val="FF9900"/>
                </a:solidFill>
              </a:rPr>
              <a:t>Шухтина, Н. Морачевский, Н. Цыганенко, Е</a:t>
            </a:r>
            <a:r>
              <a:rPr lang="ru-RU" sz="2400" dirty="0">
                <a:solidFill>
                  <a:srgbClr val="FF9900"/>
                </a:solidFill>
              </a:rPr>
              <a:t>. </a:t>
            </a:r>
            <a:r>
              <a:rPr lang="ru-RU" sz="2400" dirty="0" smtClean="0">
                <a:solidFill>
                  <a:srgbClr val="FF9900"/>
                </a:solidFill>
              </a:rPr>
              <a:t>Гордеев</a:t>
            </a:r>
            <a:endParaRPr lang="ru-RU" sz="2400" dirty="0">
              <a:solidFill>
                <a:srgbClr val="FF9900"/>
              </a:solidFill>
            </a:endParaRPr>
          </a:p>
          <a:p>
            <a:r>
              <a:rPr lang="ru-RU" sz="2400" dirty="0">
                <a:solidFill>
                  <a:srgbClr val="FF9900"/>
                </a:solidFill>
              </a:rPr>
              <a:t>            </a:t>
            </a:r>
            <a:r>
              <a:rPr lang="ru-RU" sz="2400" dirty="0" smtClean="0">
                <a:solidFill>
                  <a:srgbClr val="FF9900"/>
                </a:solidFill>
              </a:rPr>
              <a:t>         </a:t>
            </a:r>
            <a:r>
              <a:rPr lang="ru-RU" sz="2400" i="1" dirty="0" smtClean="0">
                <a:solidFill>
                  <a:srgbClr val="CC6600"/>
                </a:solidFill>
              </a:rPr>
              <a:t>Санкт-Петербургский</a:t>
            </a:r>
          </a:p>
          <a:p>
            <a:r>
              <a:rPr lang="ru-RU" sz="2400" i="1" dirty="0" smtClean="0">
                <a:solidFill>
                  <a:srgbClr val="CC6600"/>
                </a:solidFill>
              </a:rPr>
              <a:t>             государственный Университет</a:t>
            </a:r>
            <a:endParaRPr lang="en-US" sz="2400" baseline="30000" dirty="0" smtClean="0">
              <a:solidFill>
                <a:srgbClr val="FF9900"/>
              </a:solidFill>
            </a:endParaRPr>
          </a:p>
          <a:p>
            <a:endParaRPr lang="en-US" sz="2400" dirty="0" smtClean="0">
              <a:solidFill>
                <a:srgbClr val="CC6600"/>
              </a:solidFill>
            </a:endParaRPr>
          </a:p>
          <a:p>
            <a:r>
              <a:rPr lang="ru-RU" i="1" dirty="0">
                <a:solidFill>
                  <a:srgbClr val="CC6600"/>
                </a:solidFill>
              </a:rPr>
              <a:t>	 	</a:t>
            </a:r>
            <a:endParaRPr lang="en-US" sz="1800" dirty="0">
              <a:solidFill>
                <a:srgbClr val="CC6600"/>
              </a:solidFill>
            </a:endParaRPr>
          </a:p>
          <a:p>
            <a:endParaRPr lang="en-US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55768" cy="476672"/>
          </a:xfrm>
        </p:spPr>
        <p:txBody>
          <a:bodyPr/>
          <a:lstStyle/>
          <a:p>
            <a:r>
              <a:rPr lang="ru-RU" sz="2400" dirty="0" smtClean="0"/>
              <a:t>Обоснование алгоритмов </a:t>
            </a:r>
            <a:r>
              <a:rPr lang="ru-RU" sz="2400" dirty="0" smtClean="0"/>
              <a:t>F1, F2 </a:t>
            </a:r>
            <a:r>
              <a:rPr lang="ru-RU" sz="2400" dirty="0" smtClean="0"/>
              <a:t>(BATS-R-US)</a:t>
            </a:r>
            <a:endParaRPr lang="ru-RU" sz="2400" dirty="0"/>
          </a:p>
        </p:txBody>
      </p:sp>
      <p:pic>
        <p:nvPicPr>
          <p:cNvPr id="488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6014546" cy="29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437112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Предварительная фаза</a:t>
            </a:r>
            <a:endParaRPr lang="ru-RU" sz="1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4437112"/>
            <a:ext cx="19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Взрывная фаза</a:t>
            </a:r>
            <a:endParaRPr lang="ru-RU" sz="1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13176"/>
            <a:ext cx="8820472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Изолинии полного давления (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solidFill>
                  <a:srgbClr val="FF66CC"/>
                </a:solidFill>
                <a:latin typeface="+mn-lt"/>
              </a:rPr>
              <a:t>magenta) 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перпендикулярны  магнитопаузе ~вплоть до X=-8 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Times New Roman"/>
                <a:cs typeface="Times New Roman"/>
              </a:rPr>
              <a:t>÷ -10 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R</a:t>
            </a:r>
            <a:r>
              <a:rPr lang="ru-RU" sz="1600" b="0" baseline="-25000" dirty="0" smtClean="0">
                <a:ln>
                  <a:solidFill>
                    <a:srgbClr val="7030A0"/>
                  </a:solidFill>
                </a:ln>
                <a:latin typeface="+mn-lt"/>
              </a:rPr>
              <a:t>E</a:t>
            </a:r>
            <a:r>
              <a:rPr lang="ru-RU" b="0" dirty="0" smtClean="0">
                <a:ln>
                  <a:solidFill>
                    <a:srgbClr val="7030A0"/>
                  </a:solidFill>
                </a:ln>
                <a:latin typeface="+mn-lt"/>
              </a:rPr>
              <a:t>, 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а изолинии «внешнего» поля – до более близких расстояний, «обоосновывая» применение алгоритмов. «Реальная» магнитопауза лежит ~ между  R</a:t>
            </a:r>
            <a:r>
              <a:rPr lang="ru-RU" sz="1600" b="0" baseline="-25000" dirty="0" smtClean="0">
                <a:ln>
                  <a:solidFill>
                    <a:srgbClr val="7030A0"/>
                  </a:solidFill>
                </a:ln>
                <a:latin typeface="+mn-lt"/>
              </a:rPr>
              <a:t>1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 и  R</a:t>
            </a:r>
            <a:r>
              <a:rPr lang="ru-RU" sz="1600" b="0" baseline="-25000" dirty="0" smtClean="0">
                <a:ln>
                  <a:solidFill>
                    <a:srgbClr val="7030A0"/>
                  </a:solidFill>
                </a:ln>
                <a:latin typeface="+mn-lt"/>
              </a:rPr>
              <a:t>2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 .  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n-lt"/>
              </a:rPr>
              <a:t>Ситуация предварительной фазы более благоприятна для расчетов</a:t>
            </a:r>
            <a:endParaRPr lang="ru-RU" sz="1600" b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149080"/>
            <a:ext cx="896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Сечение Y=0. Радиусы R</a:t>
            </a:r>
            <a:r>
              <a:rPr lang="ru-RU" sz="1600" baseline="-25000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и  R</a:t>
            </a:r>
            <a:r>
              <a:rPr lang="ru-RU" sz="1600" baseline="-25000" dirty="0" smtClean="0">
                <a:latin typeface="+mn-lt"/>
              </a:rPr>
              <a:t>2</a:t>
            </a:r>
            <a:r>
              <a:rPr lang="ru-RU" sz="1600" dirty="0" smtClean="0">
                <a:latin typeface="+mn-lt"/>
              </a:rPr>
              <a:t>построены по наблюдениям в точках  Y=0,Z=10, X (0:-25)</a:t>
            </a:r>
            <a:r>
              <a:rPr lang="ru-RU" sz="1600" baseline="-250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 </a:t>
            </a:r>
            <a:endParaRPr lang="ru-RU" sz="1600" dirty="0">
              <a:latin typeface="+mn-lt"/>
            </a:endParaRPr>
          </a:p>
        </p:txBody>
      </p:sp>
      <p:pic>
        <p:nvPicPr>
          <p:cNvPr id="13" name="Picture 12" descr="BATS_variation1.e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192" y="1412776"/>
            <a:ext cx="2627784" cy="2045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27776" cy="762000"/>
          </a:xfrm>
        </p:spPr>
        <p:txBody>
          <a:bodyPr/>
          <a:lstStyle/>
          <a:p>
            <a:r>
              <a:rPr lang="ru-RU" sz="2400" dirty="0" smtClean="0"/>
              <a:t>Опробование  приближений F</a:t>
            </a:r>
            <a:r>
              <a:rPr lang="ru-RU" sz="2400" baseline="-25000" dirty="0" smtClean="0"/>
              <a:t>1 </a:t>
            </a:r>
            <a:r>
              <a:rPr lang="ru-RU" sz="2400" dirty="0" smtClean="0"/>
              <a:t>и  F</a:t>
            </a:r>
            <a:r>
              <a:rPr lang="ru-RU" sz="2400" baseline="-25000" dirty="0" smtClean="0"/>
              <a:t>2 </a:t>
            </a:r>
            <a:r>
              <a:rPr lang="ru-RU" sz="2400" dirty="0" smtClean="0"/>
              <a:t> на реальных данных </a:t>
            </a:r>
            <a:endParaRPr lang="ru-RU" sz="2400" dirty="0"/>
          </a:p>
        </p:txBody>
      </p:sp>
      <p:pic>
        <p:nvPicPr>
          <p:cNvPr id="6" name="Picture 3" descr="X_ps_0_09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2857363" cy="306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6946" name="Object 2"/>
          <p:cNvGraphicFramePr>
            <a:graphicFrameLocks noChangeAspect="1"/>
          </p:cNvGraphicFramePr>
          <p:nvPr/>
        </p:nvGraphicFramePr>
        <p:xfrm>
          <a:off x="539552" y="692696"/>
          <a:ext cx="3390377" cy="2448272"/>
        </p:xfrm>
        <a:graphic>
          <a:graphicData uri="http://schemas.openxmlformats.org/presentationml/2006/ole">
            <p:oleObj spid="_x0000_s487426" name="Acrobat Document" r:id="rId5" imgW="5380952" imgH="3885714" progId="AcroExch.Document.7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76056" y="5157192"/>
            <a:ext cx="337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Сравнение с данными AMPERE</a:t>
            </a:r>
          </a:p>
          <a:p>
            <a:r>
              <a:rPr lang="ru-RU" sz="1600" dirty="0" smtClean="0">
                <a:solidFill>
                  <a:srgbClr val="0000FF"/>
                </a:solidFill>
              </a:rPr>
              <a:t>(courtesy of L. Clausen)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6273225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003366"/>
                </a:solidFill>
              </a:rPr>
              <a:t>Сравнение с данными IMAGE</a:t>
            </a:r>
          </a:p>
          <a:p>
            <a:pPr lvl="0"/>
            <a:r>
              <a:rPr lang="ru-RU" sz="1600" dirty="0" smtClean="0">
                <a:solidFill>
                  <a:srgbClr val="003366"/>
                </a:solidFill>
              </a:rPr>
              <a:t>      </a:t>
            </a:r>
            <a:r>
              <a:rPr lang="ru-RU" sz="1600" dirty="0" smtClean="0">
                <a:solidFill>
                  <a:srgbClr val="0000FF"/>
                </a:solidFill>
              </a:rPr>
              <a:t>(courtesy of S. Milan)</a:t>
            </a:r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7609" y="1700808"/>
            <a:ext cx="4776391" cy="32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948264" y="1196752"/>
            <a:ext cx="1800200" cy="5539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--  </a:t>
            </a:r>
            <a:r>
              <a:rPr lang="ru-RU" sz="1400" dirty="0" smtClean="0">
                <a:solidFill>
                  <a:srgbClr val="00B050"/>
                </a:solidFill>
              </a:rPr>
              <a:t>Cluster (F</a:t>
            </a:r>
            <a:r>
              <a:rPr lang="ru-RU" sz="1400" baseline="-25000" dirty="0" smtClean="0">
                <a:solidFill>
                  <a:srgbClr val="00B050"/>
                </a:solidFill>
              </a:rPr>
              <a:t>2</a:t>
            </a:r>
            <a:r>
              <a:rPr lang="ru-RU" sz="14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ru-RU" sz="1400" dirty="0" smtClean="0">
                <a:solidFill>
                  <a:srgbClr val="9B359D"/>
                </a:solidFill>
              </a:rPr>
              <a:t>--    AMPERE</a:t>
            </a:r>
            <a:endParaRPr lang="ru-RU" sz="1400" dirty="0">
              <a:solidFill>
                <a:srgbClr val="9B35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62000"/>
          </a:xfrm>
        </p:spPr>
        <p:txBody>
          <a:bodyPr/>
          <a:lstStyle/>
          <a:p>
            <a:pPr algn="l"/>
            <a:r>
              <a:rPr lang="ru-RU" sz="2400" dirty="0" smtClean="0"/>
              <a:t>       Сравнение результатов двух cимуляций </a:t>
            </a:r>
            <a:r>
              <a:rPr lang="ru-RU" sz="1700" dirty="0" smtClean="0">
                <a:solidFill>
                  <a:srgbClr val="7030A0"/>
                </a:solidFill>
              </a:rPr>
              <a:t>(</a:t>
            </a:r>
            <a:r>
              <a:rPr lang="en-US" sz="1700" kern="1200" dirty="0" smtClean="0">
                <a:solidFill>
                  <a:srgbClr val="7030A0"/>
                </a:solidFill>
                <a:ea typeface="+mn-ea"/>
                <a:cs typeface="+mn-cs"/>
              </a:rPr>
              <a:t>BATSRUS_Gordeev_110309_1</a:t>
            </a:r>
            <a:r>
              <a:rPr lang="ru-RU" sz="1700" kern="1200" dirty="0" smtClean="0">
                <a:solidFill>
                  <a:srgbClr val="7030A0"/>
                </a:solidFill>
                <a:ea typeface="+mn-ea"/>
                <a:cs typeface="+mn-cs"/>
              </a:rPr>
              <a:t>, </a:t>
            </a:r>
            <a:r>
              <a:rPr lang="en-US" sz="1700" dirty="0" smtClean="0">
                <a:solidFill>
                  <a:srgbClr val="7030A0"/>
                </a:solidFill>
              </a:rPr>
              <a:t>OpenGGCM_Gordeev_051810</a:t>
            </a:r>
            <a:r>
              <a:rPr lang="ru-RU" sz="1700" dirty="0" smtClean="0">
                <a:solidFill>
                  <a:srgbClr val="7030A0"/>
                </a:solidFill>
              </a:rPr>
              <a:t>_1)</a:t>
            </a:r>
            <a:r>
              <a:rPr lang="ru-RU" sz="1700" dirty="0" smtClean="0"/>
              <a:t>   </a:t>
            </a:r>
            <a:r>
              <a:rPr lang="ru-RU" sz="2400" dirty="0" smtClean="0"/>
              <a:t>и Т13</a:t>
            </a:r>
            <a:endParaRPr lang="ru-RU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7544" y="1124744"/>
          <a:ext cx="4680520" cy="4296954"/>
        </p:xfrm>
        <a:graphic>
          <a:graphicData uri="http://schemas.openxmlformats.org/presentationml/2006/ole">
            <p:oleObj spid="_x0000_s482306" name="Acrobat Document" r:id="rId4" imgW="5830114" imgH="5353797" progId="AcroExch.Document.7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08104" y="1700808"/>
            <a:ext cx="278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BATS-R-US  - T13: </a:t>
            </a:r>
            <a:endParaRPr lang="ru-RU" sz="18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</a:t>
            </a:r>
            <a:r>
              <a:rPr lang="en-US" sz="1800" baseline="-25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BATS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=1.23F</a:t>
            </a:r>
            <a:r>
              <a:rPr lang="en-US" sz="1800" baseline="-25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T13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-0.49, cc=0.79</a:t>
            </a:r>
            <a:endParaRPr lang="ru-RU" sz="18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2852936"/>
            <a:ext cx="2832763" cy="1285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OPENGGCM-T13:</a:t>
            </a:r>
            <a:endParaRPr lang="ru-RU" sz="18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</a:t>
            </a:r>
            <a:r>
              <a:rPr lang="en-US" sz="1800" baseline="-25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OPEN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=1.17F</a:t>
            </a:r>
            <a:r>
              <a:rPr lang="en-US" sz="1800" baseline="-25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T13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-0.06, cc=0.62</a:t>
            </a:r>
            <a:endParaRPr lang="ru-RU" sz="18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4293096"/>
            <a:ext cx="3026854" cy="1070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BATS-R-US – OPENGGCM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endParaRPr lang="ru-RU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</a:t>
            </a:r>
            <a:r>
              <a:rPr lang="en-US" sz="1800" baseline="-25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OPEN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=0.89F</a:t>
            </a:r>
            <a:r>
              <a:rPr lang="en-US" sz="1800" baseline="-25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BATS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+0.43, cc=0.73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445224"/>
            <a:ext cx="691276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F/T13 точно следует за IMF Bz, нет суббурь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367736" cy="762000"/>
          </a:xfrm>
        </p:spPr>
        <p:txBody>
          <a:bodyPr/>
          <a:lstStyle/>
          <a:p>
            <a:r>
              <a:rPr lang="ru-RU" dirty="0" smtClean="0"/>
              <a:t>Расчет величин F1 и F2 для 3-х моделей   </a:t>
            </a:r>
            <a:endParaRPr lang="ru-RU" dirty="0"/>
          </a:p>
        </p:txBody>
      </p:sp>
      <p:graphicFrame>
        <p:nvGraphicFramePr>
          <p:cNvPr id="485378" name="Object 2"/>
          <p:cNvGraphicFramePr>
            <a:graphicFrameLocks noChangeAspect="1"/>
          </p:cNvGraphicFramePr>
          <p:nvPr/>
        </p:nvGraphicFramePr>
        <p:xfrm>
          <a:off x="575130" y="1412776"/>
          <a:ext cx="7266134" cy="4145047"/>
        </p:xfrm>
        <a:graphic>
          <a:graphicData uri="http://schemas.openxmlformats.org/presentationml/2006/ole">
            <p:oleObj spid="_x0000_s485378" name="Acrobat Document" r:id="rId4" imgW="7714286" imgH="4401164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5589240"/>
            <a:ext cx="63241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F1 и  F2 рассчитаны в точке (-15,0,10)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55768" cy="762000"/>
          </a:xfrm>
        </p:spPr>
        <p:txBody>
          <a:bodyPr/>
          <a:lstStyle/>
          <a:p>
            <a:r>
              <a:rPr lang="ru-RU" sz="2400" dirty="0" smtClean="0"/>
              <a:t>Алгоритмы F1, F2 в приложении к BATS-R-US</a:t>
            </a:r>
            <a:endParaRPr lang="ru-RU" sz="2400" dirty="0"/>
          </a:p>
        </p:txBody>
      </p:sp>
      <p:pic>
        <p:nvPicPr>
          <p:cNvPr id="488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6014546" cy="29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437112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Предварительная фаза</a:t>
            </a:r>
            <a:endParaRPr lang="ru-RU" sz="1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4437112"/>
            <a:ext cx="19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Взрывная фаза</a:t>
            </a:r>
            <a:endParaRPr lang="ru-RU" sz="1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13176"/>
            <a:ext cx="8820472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Изолинии полного давления (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solidFill>
                  <a:srgbClr val="FF66CC"/>
                </a:solidFill>
                <a:latin typeface="+mn-lt"/>
              </a:rPr>
              <a:t>magenta) 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перпендикулярны  магнитопаузе ~вплоть до X=-8 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Times New Roman"/>
                <a:cs typeface="Times New Roman"/>
              </a:rPr>
              <a:t>÷ -10 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R</a:t>
            </a:r>
            <a:r>
              <a:rPr lang="ru-RU" sz="1600" b="0" baseline="-25000" dirty="0" smtClean="0">
                <a:ln>
                  <a:solidFill>
                    <a:srgbClr val="7030A0"/>
                  </a:solidFill>
                </a:ln>
                <a:latin typeface="+mn-lt"/>
              </a:rPr>
              <a:t>E</a:t>
            </a:r>
            <a:r>
              <a:rPr lang="ru-RU" b="0" dirty="0" smtClean="0">
                <a:ln>
                  <a:solidFill>
                    <a:srgbClr val="7030A0"/>
                  </a:solidFill>
                </a:ln>
                <a:latin typeface="+mn-lt"/>
              </a:rPr>
              <a:t>, 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а изолинии «внешнего» поля – до более близких расстояний, «обоосновывая» применение алгоритмов. «Реальная» магнитопауза лежит ~ между  R</a:t>
            </a:r>
            <a:r>
              <a:rPr lang="ru-RU" sz="1600" b="0" baseline="-25000" dirty="0" smtClean="0">
                <a:ln>
                  <a:solidFill>
                    <a:srgbClr val="7030A0"/>
                  </a:solidFill>
                </a:ln>
                <a:latin typeface="+mn-lt"/>
              </a:rPr>
              <a:t>1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 и  R</a:t>
            </a:r>
            <a:r>
              <a:rPr lang="ru-RU" sz="1600" b="0" baseline="-25000" dirty="0" smtClean="0">
                <a:ln>
                  <a:solidFill>
                    <a:srgbClr val="7030A0"/>
                  </a:solidFill>
                </a:ln>
                <a:latin typeface="+mn-lt"/>
              </a:rPr>
              <a:t>2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latin typeface="+mn-lt"/>
              </a:rPr>
              <a:t> .  </a:t>
            </a:r>
            <a:r>
              <a:rPr lang="ru-RU" sz="1600" b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n-lt"/>
              </a:rPr>
              <a:t>Ситуация предварительной фазы более благоприятна для расчетов</a:t>
            </a:r>
            <a:endParaRPr lang="ru-RU" sz="1600" b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149080"/>
            <a:ext cx="896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Сечение Y=0. Радиусы R</a:t>
            </a:r>
            <a:r>
              <a:rPr lang="ru-RU" sz="1600" baseline="-25000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и  R</a:t>
            </a:r>
            <a:r>
              <a:rPr lang="ru-RU" sz="1600" baseline="-25000" dirty="0" smtClean="0">
                <a:latin typeface="+mn-lt"/>
              </a:rPr>
              <a:t>2</a:t>
            </a:r>
            <a:r>
              <a:rPr lang="ru-RU" sz="1600" dirty="0" smtClean="0">
                <a:latin typeface="+mn-lt"/>
              </a:rPr>
              <a:t>построены по наблюдениям в точках  Y=0,Z=10, X (0:-25)</a:t>
            </a:r>
            <a:r>
              <a:rPr lang="ru-RU" sz="1600" baseline="-250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 </a:t>
            </a:r>
            <a:endParaRPr lang="ru-RU" sz="1600" dirty="0">
              <a:latin typeface="+mn-lt"/>
            </a:endParaRPr>
          </a:p>
        </p:txBody>
      </p:sp>
      <p:pic>
        <p:nvPicPr>
          <p:cNvPr id="13" name="Picture 12" descr="BATS_variation1.e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192" y="1412776"/>
            <a:ext cx="2627784" cy="2045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55768" cy="762000"/>
          </a:xfrm>
        </p:spPr>
        <p:txBody>
          <a:bodyPr/>
          <a:lstStyle/>
          <a:p>
            <a:r>
              <a:rPr lang="ru-RU" sz="2400" dirty="0" smtClean="0"/>
              <a:t>Алгоритмы F1, F2 в приложении к T13</a:t>
            </a:r>
            <a:endParaRPr lang="ru-RU" sz="2400" dirty="0"/>
          </a:p>
        </p:txBody>
      </p:sp>
      <p:pic>
        <p:nvPicPr>
          <p:cNvPr id="506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34398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96752"/>
            <a:ext cx="2880320" cy="268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1396" y="4005064"/>
            <a:ext cx="9042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3366"/>
                </a:solidFill>
                <a:latin typeface="Arial"/>
              </a:rPr>
              <a:t>Сечение Y=0. Радиусы R</a:t>
            </a:r>
            <a:r>
              <a:rPr lang="ru-RU" sz="1600" baseline="-25000" dirty="0" smtClean="0">
                <a:solidFill>
                  <a:srgbClr val="003366"/>
                </a:solidFill>
                <a:latin typeface="Arial"/>
              </a:rPr>
              <a:t>1</a:t>
            </a:r>
            <a:r>
              <a:rPr lang="ru-RU" sz="1600" dirty="0" smtClean="0">
                <a:solidFill>
                  <a:srgbClr val="003366"/>
                </a:solidFill>
                <a:latin typeface="Arial"/>
              </a:rPr>
              <a:t> и  R</a:t>
            </a:r>
            <a:r>
              <a:rPr lang="ru-RU" sz="1600" baseline="-25000" dirty="0" smtClean="0">
                <a:solidFill>
                  <a:srgbClr val="003366"/>
                </a:solidFill>
                <a:latin typeface="Arial"/>
              </a:rPr>
              <a:t>2</a:t>
            </a:r>
            <a:r>
              <a:rPr lang="ru-RU" sz="1600" dirty="0" smtClean="0">
                <a:solidFill>
                  <a:srgbClr val="003366"/>
                </a:solidFill>
                <a:latin typeface="Arial"/>
              </a:rPr>
              <a:t>построены по наблюдениям в точках  Y=0,Z=10, X (0:-25)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509120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800" dirty="0" smtClean="0">
                <a:solidFill>
                  <a:srgbClr val="7030A0"/>
                </a:solidFill>
                <a:latin typeface="Arial"/>
              </a:rPr>
              <a:t>Предварительная фаза</a:t>
            </a:r>
            <a:endParaRPr lang="ru-RU" sz="1800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5856" y="4509120"/>
            <a:ext cx="403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dirty="0" smtClean="0">
                <a:solidFill>
                  <a:srgbClr val="7030A0"/>
                </a:solidFill>
                <a:latin typeface="Arial"/>
              </a:rPr>
              <a:t>Фаза спада F при северном ММП.</a:t>
            </a:r>
            <a:endParaRPr lang="ru-RU" sz="1800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486916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+mn-lt"/>
              </a:rPr>
              <a:t>Перпендикулярность линий полного давления магнитопаузе выполняется лучше, чем для «внешнего» давления . «Реальная» магнитопауза близка к R1 и  R2 только при X внутри -15 R</a:t>
            </a:r>
            <a:r>
              <a:rPr lang="ru-RU" sz="1800" baseline="-25000" dirty="0" smtClean="0">
                <a:latin typeface="+mn-lt"/>
              </a:rPr>
              <a:t>E</a:t>
            </a:r>
            <a:r>
              <a:rPr lang="ru-RU" sz="1800" dirty="0" smtClean="0">
                <a:latin typeface="+mn-lt"/>
              </a:rPr>
              <a:t> . </a:t>
            </a:r>
            <a:r>
              <a:rPr lang="ru-RU" sz="1800" b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Ситуация предварительной фазы также более благоприятна для расчетов</a:t>
            </a:r>
            <a:endParaRPr lang="ru-RU" sz="1800" dirty="0">
              <a:latin typeface="+mn-lt"/>
            </a:endParaRPr>
          </a:p>
        </p:txBody>
      </p:sp>
      <p:pic>
        <p:nvPicPr>
          <p:cNvPr id="11" name="Picture 10" descr="T13_var.grf.em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0192" y="1556792"/>
            <a:ext cx="2843808" cy="211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23850" y="0"/>
            <a:ext cx="7777163" cy="83099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en-US" dirty="0" smtClean="0">
                <a:solidFill>
                  <a:srgbClr val="9900CC"/>
                </a:solidFill>
              </a:rPr>
              <a:t>Регрессионный анализ  F</a:t>
            </a:r>
            <a:r>
              <a:rPr lang="ru-RU" altLang="en-US" baseline="-25000" dirty="0" smtClean="0">
                <a:solidFill>
                  <a:srgbClr val="9900CC"/>
                </a:solidFill>
              </a:rPr>
              <a:t>1</a:t>
            </a:r>
            <a:r>
              <a:rPr lang="ru-RU" altLang="en-US" dirty="0" smtClean="0">
                <a:solidFill>
                  <a:srgbClr val="9900CC"/>
                </a:solidFill>
              </a:rPr>
              <a:t>, F</a:t>
            </a:r>
            <a:r>
              <a:rPr lang="ru-RU" altLang="en-US" baseline="-25000" dirty="0" smtClean="0">
                <a:solidFill>
                  <a:srgbClr val="9900CC"/>
                </a:solidFill>
              </a:rPr>
              <a:t>2</a:t>
            </a:r>
            <a:r>
              <a:rPr lang="ru-RU" altLang="en-US" dirty="0" smtClean="0">
                <a:solidFill>
                  <a:srgbClr val="9900CC"/>
                </a:solidFill>
              </a:rPr>
              <a:t>(F</a:t>
            </a:r>
            <a:r>
              <a:rPr lang="en-US" altLang="en-US" baseline="-25000" dirty="0" smtClean="0">
                <a:solidFill>
                  <a:srgbClr val="9900CC"/>
                </a:solidFill>
              </a:rPr>
              <a:t>T13</a:t>
            </a:r>
            <a:r>
              <a:rPr lang="ru-RU" altLang="en-US" dirty="0" smtClean="0">
                <a:solidFill>
                  <a:srgbClr val="9900CC"/>
                </a:solidFill>
              </a:rPr>
              <a:t>) в сечении                                                            </a:t>
            </a:r>
          </a:p>
          <a:p>
            <a:r>
              <a:rPr lang="ru-RU" altLang="en-US" dirty="0" smtClean="0">
                <a:solidFill>
                  <a:srgbClr val="9900CC"/>
                </a:solidFill>
              </a:rPr>
              <a:t>                               X=-7 R</a:t>
            </a:r>
            <a:r>
              <a:rPr lang="ru-RU" altLang="en-US" baseline="-25000" dirty="0" smtClean="0">
                <a:solidFill>
                  <a:srgbClr val="9900CC"/>
                </a:solidFill>
              </a:rPr>
              <a:t>E</a:t>
            </a:r>
            <a:r>
              <a:rPr lang="ru-RU" altLang="en-US" dirty="0" smtClean="0">
                <a:solidFill>
                  <a:srgbClr val="9900CC"/>
                </a:solidFill>
              </a:rPr>
              <a:t>                </a:t>
            </a:r>
            <a:endParaRPr lang="ru-RU" altLang="en-US" dirty="0">
              <a:solidFill>
                <a:srgbClr val="9900CC"/>
              </a:solidFill>
            </a:endParaRP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899592" y="1052736"/>
            <a:ext cx="150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7030A0"/>
                </a:solidFill>
              </a:rPr>
              <a:t>C</a:t>
            </a:r>
            <a:r>
              <a:rPr lang="ru-RU" altLang="en-US" sz="2000" dirty="0">
                <a:solidFill>
                  <a:srgbClr val="7030A0"/>
                </a:solidFill>
              </a:rPr>
              <a:t>orr. coeff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3492500" y="1052513"/>
            <a:ext cx="152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2000" dirty="0">
                <a:solidFill>
                  <a:srgbClr val="7030A0"/>
                </a:solidFill>
              </a:rPr>
              <a:t>Regr. coeff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156325" y="1125538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 sz="2000" dirty="0" smtClean="0">
                <a:solidFill>
                  <a:srgbClr val="7030A0"/>
                </a:solidFill>
              </a:rPr>
              <a:t>Average</a:t>
            </a:r>
            <a:endParaRPr lang="ru-RU" altLang="en-US" sz="2000" dirty="0">
              <a:solidFill>
                <a:srgbClr val="7030A0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1187624" y="3645024"/>
            <a:ext cx="590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2000" dirty="0" smtClean="0"/>
              <a:t>           Распределение для  </a:t>
            </a:r>
            <a:r>
              <a:rPr lang="ru-RU" altLang="en-US" sz="2000" dirty="0"/>
              <a:t>F</a:t>
            </a:r>
            <a:r>
              <a:rPr lang="ru-RU" altLang="en-US" sz="2000" baseline="-25000" dirty="0"/>
              <a:t>1</a:t>
            </a:r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323850" y="5749925"/>
            <a:ext cx="8569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 sz="2000" dirty="0">
                <a:solidFill>
                  <a:srgbClr val="003366"/>
                </a:solidFill>
              </a:rPr>
              <a:t>           </a:t>
            </a:r>
          </a:p>
          <a:p>
            <a:r>
              <a:rPr lang="ru-RU" altLang="en-US" sz="1800" dirty="0" smtClean="0">
                <a:solidFill>
                  <a:srgbClr val="0000FF"/>
                </a:solidFill>
              </a:rPr>
              <a:t>В отличие от </a:t>
            </a:r>
            <a:r>
              <a:rPr lang="ru-RU" altLang="en-US" sz="1800" dirty="0">
                <a:solidFill>
                  <a:srgbClr val="0000FF"/>
                </a:solidFill>
              </a:rPr>
              <a:t>F</a:t>
            </a:r>
            <a:r>
              <a:rPr lang="ru-RU" altLang="en-US" sz="1800" baseline="-25000" dirty="0">
                <a:solidFill>
                  <a:srgbClr val="0000FF"/>
                </a:solidFill>
              </a:rPr>
              <a:t>1</a:t>
            </a:r>
            <a:r>
              <a:rPr lang="ru-RU" altLang="en-US" sz="1800" dirty="0">
                <a:solidFill>
                  <a:srgbClr val="0000FF"/>
                </a:solidFill>
              </a:rPr>
              <a:t> </a:t>
            </a:r>
            <a:r>
              <a:rPr lang="ru-RU" altLang="en-US" sz="1800" dirty="0" smtClean="0">
                <a:solidFill>
                  <a:srgbClr val="0000FF"/>
                </a:solidFill>
              </a:rPr>
              <a:t> величина </a:t>
            </a:r>
            <a:r>
              <a:rPr lang="en-US" altLang="en-US" sz="1800" dirty="0" smtClean="0">
                <a:solidFill>
                  <a:srgbClr val="0000FF"/>
                </a:solidFill>
              </a:rPr>
              <a:t> </a:t>
            </a:r>
            <a:r>
              <a:rPr lang="ru-RU" altLang="en-US" sz="1800" dirty="0">
                <a:solidFill>
                  <a:srgbClr val="0000FF"/>
                </a:solidFill>
              </a:rPr>
              <a:t>F</a:t>
            </a:r>
            <a:r>
              <a:rPr lang="ru-RU" altLang="en-US" sz="1800" baseline="-25000" dirty="0">
                <a:solidFill>
                  <a:srgbClr val="0000FF"/>
                </a:solidFill>
              </a:rPr>
              <a:t>2</a:t>
            </a:r>
            <a:r>
              <a:rPr lang="ru-RU" altLang="en-US" sz="1800" dirty="0">
                <a:solidFill>
                  <a:srgbClr val="0000FF"/>
                </a:solidFill>
              </a:rPr>
              <a:t> </a:t>
            </a:r>
            <a:r>
              <a:rPr lang="ru-RU" altLang="en-US" sz="1800" dirty="0" smtClean="0">
                <a:solidFill>
                  <a:srgbClr val="0000FF"/>
                </a:solidFill>
              </a:rPr>
              <a:t>может быть рассчитана практически везде, и ее распределение  более однородно</a:t>
            </a:r>
            <a:r>
              <a:rPr lang="ru-RU" altLang="en-US" sz="1800" dirty="0" smtClean="0">
                <a:solidFill>
                  <a:srgbClr val="003366"/>
                </a:solidFill>
              </a:rPr>
              <a:t>. </a:t>
            </a:r>
            <a:endParaRPr lang="ru-RU" altLang="en-US" sz="1800" dirty="0">
              <a:solidFill>
                <a:srgbClr val="003366"/>
              </a:solidFill>
            </a:endParaRPr>
          </a:p>
        </p:txBody>
      </p:sp>
      <p:pic>
        <p:nvPicPr>
          <p:cNvPr id="13320" name="0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276542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484313"/>
            <a:ext cx="28178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0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557338"/>
            <a:ext cx="295275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0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27987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0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005263"/>
            <a:ext cx="25273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7" descr="F2 Gordeev -7 av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969224"/>
            <a:ext cx="2644086" cy="198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115616" y="5589240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en-US" sz="2000" dirty="0" smtClean="0">
                <a:solidFill>
                  <a:srgbClr val="003366"/>
                </a:solidFill>
              </a:rPr>
              <a:t>            Распределение </a:t>
            </a:r>
            <a:r>
              <a:rPr lang="ru-RU" altLang="en-US" sz="2000" dirty="0" smtClean="0">
                <a:solidFill>
                  <a:srgbClr val="003366"/>
                </a:solidFill>
              </a:rPr>
              <a:t>для  </a:t>
            </a:r>
            <a:r>
              <a:rPr lang="ru-RU" altLang="en-US" sz="2000" dirty="0" smtClean="0">
                <a:solidFill>
                  <a:srgbClr val="003366"/>
                </a:solidFill>
              </a:rPr>
              <a:t>F</a:t>
            </a:r>
            <a:r>
              <a:rPr lang="ru-RU" altLang="en-US" sz="2000" baseline="-25000" dirty="0" smtClean="0">
                <a:solidFill>
                  <a:srgbClr val="003366"/>
                </a:solidFill>
              </a:rPr>
              <a:t>2</a:t>
            </a:r>
            <a:endParaRPr lang="ru-RU" altLang="en-US" sz="2000" baseline="-25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71792" cy="762000"/>
          </a:xfrm>
        </p:spPr>
        <p:txBody>
          <a:bodyPr/>
          <a:lstStyle/>
          <a:p>
            <a:r>
              <a:rPr lang="ru-RU" sz="2400" dirty="0" smtClean="0"/>
              <a:t>Регрессионный анализ для модели BATSRUS</a:t>
            </a:r>
            <a:endParaRPr lang="ru-RU" sz="2400" dirty="0"/>
          </a:p>
        </p:txBody>
      </p:sp>
      <p:pic>
        <p:nvPicPr>
          <p:cNvPr id="508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6192688" cy="557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5736" y="6396335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F</a:t>
            </a:r>
            <a:r>
              <a:rPr lang="ru-RU" sz="1600" baseline="-25000" dirty="0" smtClean="0">
                <a:solidFill>
                  <a:srgbClr val="7030A0"/>
                </a:solidFill>
              </a:rPr>
              <a:t>T</a:t>
            </a:r>
            <a:endParaRPr lang="ru-RU" sz="1600" baseline="-25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6381328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F</a:t>
            </a:r>
            <a:r>
              <a:rPr lang="ru-RU" sz="1600" baseline="-25000" dirty="0" smtClean="0">
                <a:solidFill>
                  <a:srgbClr val="7030A0"/>
                </a:solidFill>
              </a:rPr>
              <a:t>1</a:t>
            </a:r>
            <a:endParaRPr lang="ru-RU" sz="1600" baseline="-25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6381328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F</a:t>
            </a:r>
            <a:r>
              <a:rPr lang="ru-RU" sz="1600" baseline="-25000" dirty="0" smtClean="0">
                <a:solidFill>
                  <a:srgbClr val="7030A0"/>
                </a:solidFill>
              </a:rPr>
              <a:t>2</a:t>
            </a:r>
            <a:endParaRPr lang="ru-RU" sz="1600" baseline="-25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Выводы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488832" cy="255454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b="0" kern="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●</a:t>
            </a:r>
            <a:r>
              <a:rPr lang="en-US" sz="2000" b="0" kern="0" dirty="0" smtClean="0">
                <a:solidFill>
                  <a:srgbClr val="0033CC"/>
                </a:solidFill>
                <a:latin typeface="Arial"/>
              </a:rPr>
              <a:t> </a:t>
            </a:r>
            <a:r>
              <a:rPr lang="ru-RU" sz="2000" b="0" kern="0" dirty="0" smtClean="0">
                <a:solidFill>
                  <a:srgbClr val="0033CC"/>
                </a:solidFill>
                <a:latin typeface="Arial"/>
              </a:rPr>
              <a:t>Наблюдается удовлетворительное согласие эмпирических алгоритмов с результатами как  </a:t>
            </a:r>
            <a:r>
              <a:rPr lang="ru-RU" sz="2000" b="0" kern="0" dirty="0" smtClean="0">
                <a:solidFill>
                  <a:srgbClr val="0033CC"/>
                </a:solidFill>
                <a:latin typeface="Arial"/>
              </a:rPr>
              <a:t>МГД – расчетов, </a:t>
            </a:r>
            <a:r>
              <a:rPr lang="ru-RU" sz="2000" b="0" kern="0" dirty="0" smtClean="0">
                <a:solidFill>
                  <a:srgbClr val="0033CC"/>
                </a:solidFill>
                <a:latin typeface="Arial"/>
              </a:rPr>
              <a:t>так и Т13.</a:t>
            </a:r>
          </a:p>
          <a:p>
            <a:r>
              <a:rPr lang="ru-RU" sz="2000" b="0" kern="0" dirty="0" smtClean="0">
                <a:solidFill>
                  <a:srgbClr val="0033CC"/>
                </a:solidFill>
                <a:latin typeface="Arial"/>
              </a:rPr>
              <a:t>При этом алгоритм F</a:t>
            </a:r>
            <a:r>
              <a:rPr lang="ru-RU" sz="2000" b="0" kern="0" baseline="-25000" dirty="0" smtClean="0">
                <a:solidFill>
                  <a:srgbClr val="0033CC"/>
                </a:solidFill>
                <a:latin typeface="Arial"/>
              </a:rPr>
              <a:t>2</a:t>
            </a:r>
            <a:r>
              <a:rPr lang="ru-RU" sz="2000" b="0" kern="0" dirty="0" smtClean="0">
                <a:solidFill>
                  <a:srgbClr val="0033CC"/>
                </a:solidFill>
                <a:latin typeface="Arial"/>
              </a:rPr>
              <a:t> имеет существенно большую область определения, чем F</a:t>
            </a:r>
            <a:r>
              <a:rPr lang="ru-RU" sz="2000" b="0" kern="0" baseline="-25000" dirty="0" smtClean="0">
                <a:solidFill>
                  <a:srgbClr val="0033CC"/>
                </a:solidFill>
                <a:latin typeface="Arial"/>
              </a:rPr>
              <a:t>1</a:t>
            </a:r>
          </a:p>
          <a:p>
            <a:endParaRPr lang="ru-RU" sz="2000" b="0" kern="0" dirty="0" smtClean="0">
              <a:solidFill>
                <a:srgbClr val="0033CC"/>
              </a:solidFill>
              <a:latin typeface="Arial"/>
            </a:endParaRPr>
          </a:p>
          <a:p>
            <a:r>
              <a:rPr lang="en-US" sz="2000" b="0" kern="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●</a:t>
            </a:r>
            <a:r>
              <a:rPr lang="ru-RU" sz="2000" b="0" kern="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 Форма магнитопаузы в T13 и BATS-R-US существенно отличается.</a:t>
            </a:r>
            <a:endParaRPr lang="ru-RU" sz="2000" b="0" kern="0" dirty="0" smtClean="0">
              <a:solidFill>
                <a:srgbClr val="0033CC"/>
              </a:solidFill>
              <a:latin typeface="Arial"/>
            </a:endParaRPr>
          </a:p>
          <a:p>
            <a:endParaRPr lang="ru-RU" sz="2000" b="0" kern="0" dirty="0" smtClean="0">
              <a:solidFill>
                <a:srgbClr val="00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875" y="333375"/>
            <a:ext cx="5110163" cy="5334000"/>
          </a:xfrm>
        </p:spPr>
        <p:txBody>
          <a:bodyPr/>
          <a:lstStyle/>
          <a:p>
            <a:endParaRPr lang="ru-RU"/>
          </a:p>
        </p:txBody>
      </p:sp>
      <p:pic>
        <p:nvPicPr>
          <p:cNvPr id="161796" name="Picture 4" descr="Jakobss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-85725"/>
            <a:ext cx="10369551" cy="6932613"/>
          </a:xfrm>
          <a:prstGeom prst="rect">
            <a:avLst/>
          </a:prstGeom>
          <a:noFill/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7740650" y="6521450"/>
            <a:ext cx="208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913"/>
                </a:solidFill>
                <a:latin typeface="Times New Roman" pitchFamily="18" charset="0"/>
              </a:rPr>
              <a:t>Dec.16, 2006</a:t>
            </a:r>
            <a:endParaRPr lang="ru-RU" sz="1600">
              <a:solidFill>
                <a:srgbClr val="FFF913"/>
              </a:solidFill>
              <a:latin typeface="Times New Roman" pitchFamily="18" charset="0"/>
            </a:endParaRP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2700338" y="5300663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>
                <a:solidFill>
                  <a:srgbClr val="FFCC00"/>
                </a:solidFill>
                <a:latin typeface="Times New Roman" pitchFamily="18" charset="0"/>
              </a:rPr>
              <a:t>E N D </a:t>
            </a:r>
            <a:endParaRPr lang="ru-RU" sz="4000" i="1">
              <a:solidFill>
                <a:srgbClr val="FF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067174" y="1196752"/>
            <a:ext cx="5076826" cy="4321176"/>
            <a:chOff x="3198" y="1071"/>
            <a:chExt cx="2449" cy="2231"/>
          </a:xfrm>
        </p:grpSpPr>
        <p:pic>
          <p:nvPicPr>
            <p:cNvPr id="299015" name="Picture 7" descr="convection_tsyg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071"/>
              <a:ext cx="2449" cy="2231"/>
            </a:xfrm>
            <a:prstGeom prst="rect">
              <a:avLst/>
            </a:prstGeom>
            <a:noFill/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 rot="15962252">
              <a:off x="3674" y="2093"/>
              <a:ext cx="227" cy="90"/>
              <a:chOff x="3696" y="4020"/>
              <a:chExt cx="227" cy="90"/>
            </a:xfrm>
          </p:grpSpPr>
          <p:sp>
            <p:nvSpPr>
              <p:cNvPr id="299021" name="Line 13"/>
              <p:cNvSpPr>
                <a:spLocks noChangeShapeType="1"/>
              </p:cNvSpPr>
              <p:nvPr/>
            </p:nvSpPr>
            <p:spPr bwMode="auto">
              <a:xfrm flipH="1">
                <a:off x="3696" y="4020"/>
                <a:ext cx="227" cy="9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99022" name="Line 14"/>
              <p:cNvSpPr>
                <a:spLocks noChangeShapeType="1"/>
              </p:cNvSpPr>
              <p:nvPr/>
            </p:nvSpPr>
            <p:spPr bwMode="auto">
              <a:xfrm flipH="1" flipV="1">
                <a:off x="3696" y="4020"/>
                <a:ext cx="227" cy="9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99023" name="Rectangle 15"/>
            <p:cNvSpPr>
              <a:spLocks noChangeArrowheads="1"/>
            </p:cNvSpPr>
            <p:nvPr/>
          </p:nvSpPr>
          <p:spPr bwMode="auto">
            <a:xfrm>
              <a:off x="4241" y="1117"/>
              <a:ext cx="60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b="0" i="1" dirty="0">
                  <a:solidFill>
                    <a:schemeClr val="accent1"/>
                  </a:solidFill>
                  <a:latin typeface="Times New Roman" pitchFamily="18" charset="0"/>
                </a:rPr>
                <a:t>courtesy by </a:t>
              </a:r>
              <a:r>
                <a:rPr lang="en-US" sz="800" b="0" i="1" dirty="0" err="1">
                  <a:solidFill>
                    <a:schemeClr val="accent1"/>
                  </a:solidFill>
                  <a:latin typeface="Times New Roman" pitchFamily="18" charset="0"/>
                </a:rPr>
                <a:t>N.Tsyganenko</a:t>
              </a:r>
              <a:endParaRPr lang="ru-RU" sz="800" b="0" i="1" dirty="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</p:grp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Циркуляция магнитного потока </a:t>
            </a:r>
            <a:r>
              <a:rPr lang="en-US" sz="2400" dirty="0" smtClean="0"/>
              <a:t> </a:t>
            </a:r>
            <a:r>
              <a:rPr lang="ru-RU" sz="2400" dirty="0"/>
              <a:t>в системе солнечный ветер - магнитосфера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xfrm>
            <a:off x="1" y="1196975"/>
            <a:ext cx="4067943" cy="3096121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8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9013" name="AutoShape 5"/>
          <p:cNvSpPr>
            <a:spLocks noChangeArrowheads="1"/>
          </p:cNvSpPr>
          <p:nvPr/>
        </p:nvSpPr>
        <p:spPr bwMode="auto">
          <a:xfrm>
            <a:off x="5220072" y="2564904"/>
            <a:ext cx="3384376" cy="428625"/>
          </a:xfrm>
          <a:prstGeom prst="curvedDownArrow">
            <a:avLst>
              <a:gd name="adj1" fmla="val 27300"/>
              <a:gd name="adj2" fmla="val 124531"/>
              <a:gd name="adj3" fmla="val 3103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9014" name="AutoShape 6"/>
          <p:cNvSpPr>
            <a:spLocks noChangeArrowheads="1"/>
          </p:cNvSpPr>
          <p:nvPr/>
        </p:nvSpPr>
        <p:spPr bwMode="auto">
          <a:xfrm>
            <a:off x="6876256" y="2852936"/>
            <a:ext cx="1011238" cy="403225"/>
          </a:xfrm>
          <a:prstGeom prst="leftArrow">
            <a:avLst>
              <a:gd name="adj1" fmla="val 32676"/>
              <a:gd name="adj2" fmla="val 51702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783638" y="2996952"/>
            <a:ext cx="360362" cy="142875"/>
            <a:chOff x="3696" y="4020"/>
            <a:chExt cx="227" cy="90"/>
          </a:xfrm>
        </p:grpSpPr>
        <p:sp>
          <p:nvSpPr>
            <p:cNvPr id="299017" name="Line 9"/>
            <p:cNvSpPr>
              <a:spLocks noChangeShapeType="1"/>
            </p:cNvSpPr>
            <p:nvPr/>
          </p:nvSpPr>
          <p:spPr bwMode="auto">
            <a:xfrm flipH="1">
              <a:off x="3696" y="4020"/>
              <a:ext cx="227" cy="9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9018" name="Line 10"/>
            <p:cNvSpPr>
              <a:spLocks noChangeShapeType="1"/>
            </p:cNvSpPr>
            <p:nvPr/>
          </p:nvSpPr>
          <p:spPr bwMode="auto">
            <a:xfrm flipH="1" flipV="1">
              <a:off x="3696" y="4020"/>
              <a:ext cx="227" cy="9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1052736"/>
            <a:ext cx="4140200" cy="4464496"/>
          </a:xfrm>
          <a:prstGeom prst="rect">
            <a:avLst/>
          </a:prstGeom>
          <a:solidFill>
            <a:srgbClr val="FFF91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36563" marR="0" lvl="1" indent="-171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Dungey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, 1961</a:t>
            </a:r>
            <a:r>
              <a:rPr lang="en-US" sz="18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; 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Russell and 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McPherron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, 1971;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Siscoe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and Huang, 1985:</a:t>
            </a:r>
            <a:endParaRPr lang="ru-RU" sz="1800" dirty="0" smtClean="0">
              <a:solidFill>
                <a:srgbClr val="0000FF"/>
              </a:solidFill>
              <a:latin typeface="+mn-lt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436563" marR="0" lvl="1" indent="-171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lang="ru-RU" sz="1400" b="0" i="1" kern="0" dirty="0" smtClean="0">
              <a:solidFill>
                <a:srgbClr val="0000FF"/>
              </a:solidFill>
              <a:latin typeface="+mn-lt"/>
            </a:endParaRPr>
          </a:p>
          <a:p>
            <a:pPr marL="436563" lvl="1" indent="-1714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Циркуляция магнитного потока – один из основных факторов, определяющих динамику магнитосферы</a:t>
            </a:r>
            <a:r>
              <a:rPr kumimoji="0" lang="ru-RU" sz="200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ru-RU" sz="2000" i="1" kern="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→</a:t>
            </a:r>
            <a:endParaRPr kumimoji="0" lang="ru-RU" sz="200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436563" marR="0" lvl="1" indent="-171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436563" marR="0" lvl="1" indent="-171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436563" marR="0" lvl="1" indent="-171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  </a:t>
            </a:r>
            <a:r>
              <a:rPr kumimoji="0" lang="ru-RU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магнитный поток хвоста </a:t>
            </a:r>
            <a:r>
              <a:rPr lang="ru-RU" sz="1800" i="1" kern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F</a:t>
            </a:r>
            <a:r>
              <a:rPr kumimoji="0" lang="ru-RU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–</a:t>
            </a:r>
            <a:r>
              <a:rPr kumimoji="0" lang="ru-RU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один из ключевых  магнитосферных параметров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436563" marR="0" lvl="1" indent="-171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1600" b="0" kern="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733256"/>
            <a:ext cx="8363508" cy="75713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436563" lvl="1" indent="-17145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defRPr/>
            </a:pPr>
            <a:r>
              <a:rPr lang="ru-RU" b="0" kern="0" dirty="0" smtClean="0">
                <a:solidFill>
                  <a:srgbClr val="7030A0"/>
                </a:solidFill>
                <a:latin typeface="Arial"/>
              </a:rPr>
              <a:t>Трудность</a:t>
            </a:r>
            <a:r>
              <a:rPr lang="en-US" b="0" kern="0" dirty="0" smtClean="0">
                <a:solidFill>
                  <a:srgbClr val="7030A0"/>
                </a:solidFill>
                <a:latin typeface="Arial"/>
              </a:rPr>
              <a:t>: </a:t>
            </a:r>
            <a:r>
              <a:rPr lang="ru-RU" b="0" kern="0" dirty="0" smtClean="0">
                <a:solidFill>
                  <a:srgbClr val="7030A0"/>
                </a:solidFill>
                <a:latin typeface="Arial"/>
              </a:rPr>
              <a:t>глобальный  параметр, сложно определить</a:t>
            </a:r>
          </a:p>
          <a:p>
            <a:pPr marL="436563" lvl="1" indent="-171450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defRPr/>
            </a:pPr>
            <a:r>
              <a:rPr lang="ru-RU" b="0" kern="0" dirty="0" smtClean="0">
                <a:solidFill>
                  <a:srgbClr val="7030A0"/>
                </a:solidFill>
                <a:latin typeface="Arial"/>
              </a:rPr>
              <a:t> из локальных наблюдений</a:t>
            </a:r>
            <a:endParaRPr lang="en-US" b="0" kern="0" dirty="0" smtClean="0">
              <a:solidFill>
                <a:srgbClr val="7030A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8137526" cy="692150"/>
          </a:xfrm>
        </p:spPr>
        <p:txBody>
          <a:bodyPr/>
          <a:lstStyle/>
          <a:p>
            <a:r>
              <a:rPr lang="ru-RU" sz="2400" b="0" dirty="0"/>
              <a:t>Методы оценки величины магнитного потока хвоста</a:t>
            </a:r>
          </a:p>
        </p:txBody>
      </p:sp>
      <p:sp>
        <p:nvSpPr>
          <p:cNvPr id="3399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5903913" cy="3096691"/>
          </a:xfrm>
          <a:ln>
            <a:solidFill>
              <a:srgbClr val="0033CC"/>
            </a:solidFill>
          </a:ln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</a:rPr>
              <a:t>Магнитный поток хвоста пронизывает полярную шапку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0000FF"/>
                </a:solidFill>
              </a:rPr>
              <a:t>По измерениям площади </a:t>
            </a:r>
            <a:r>
              <a:rPr lang="en-US" dirty="0">
                <a:solidFill>
                  <a:srgbClr val="0000FF"/>
                </a:solidFill>
              </a:rPr>
              <a:t>PC </a:t>
            </a:r>
            <a:r>
              <a:rPr lang="ru-RU" dirty="0">
                <a:solidFill>
                  <a:srgbClr val="0000FF"/>
                </a:solidFill>
              </a:rPr>
              <a:t>по </a:t>
            </a:r>
            <a:r>
              <a:rPr lang="ru-RU" dirty="0" smtClean="0">
                <a:solidFill>
                  <a:srgbClr val="0000FF"/>
                </a:solidFill>
              </a:rPr>
              <a:t>снимкам</a:t>
            </a:r>
          </a:p>
          <a:p>
            <a:pPr lvl="1">
              <a:buNone/>
            </a:pPr>
            <a:r>
              <a:rPr lang="ru-RU" dirty="0" smtClean="0">
                <a:solidFill>
                  <a:srgbClr val="0000FF"/>
                </a:solidFill>
              </a:rPr>
              <a:t>   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PolarUVI</a:t>
            </a:r>
            <a:r>
              <a:rPr lang="en-US" dirty="0" smtClean="0">
                <a:solidFill>
                  <a:srgbClr val="0000FF"/>
                </a:solidFill>
              </a:rPr>
              <a:t>, IMAGE FUV </a:t>
            </a:r>
            <a:r>
              <a:rPr lang="ru-RU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DeJong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et al.</a:t>
            </a:r>
            <a:r>
              <a:rPr lang="ru-RU" sz="1800" dirty="0" smtClean="0">
                <a:solidFill>
                  <a:schemeClr val="tx1"/>
                </a:solidFill>
              </a:rPr>
              <a:t>, 2007</a:t>
            </a:r>
            <a:r>
              <a:rPr lang="en-US" sz="1800" dirty="0" smtClean="0">
                <a:solidFill>
                  <a:schemeClr val="tx1"/>
                </a:solidFill>
              </a:rPr>
              <a:t>; Hubert et al</a:t>
            </a:r>
            <a:r>
              <a:rPr lang="ru-RU" sz="1800" dirty="0" smtClean="0">
                <a:solidFill>
                  <a:schemeClr val="tx1"/>
                </a:solidFill>
              </a:rPr>
              <a:t>.,2006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Boakes</a:t>
            </a:r>
            <a:r>
              <a:rPr lang="en-US" sz="1800" dirty="0" smtClean="0">
                <a:solidFill>
                  <a:schemeClr val="tx1"/>
                </a:solidFill>
              </a:rPr>
              <a:t> et al., </a:t>
            </a:r>
            <a:r>
              <a:rPr lang="en-US" sz="1800" dirty="0" smtClean="0">
                <a:solidFill>
                  <a:schemeClr val="tx1"/>
                </a:solidFill>
              </a:rPr>
              <a:t>2008</a:t>
            </a:r>
            <a:r>
              <a:rPr lang="ru-RU" dirty="0" smtClean="0">
                <a:solidFill>
                  <a:srgbClr val="0000FF"/>
                </a:solidFill>
              </a:rPr>
              <a:t>) </a:t>
            </a:r>
            <a:endParaRPr lang="ru-RU" dirty="0" smtClean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ru-RU" dirty="0" smtClean="0">
                <a:solidFill>
                  <a:srgbClr val="0000FF"/>
                </a:solidFill>
              </a:rPr>
              <a:t>  </a:t>
            </a:r>
            <a:r>
              <a:rPr lang="ru-RU" sz="2000" b="1" dirty="0" smtClean="0">
                <a:solidFill>
                  <a:srgbClr val="7030A0"/>
                </a:solidFill>
              </a:rPr>
              <a:t>Нет данных после 2006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  <a:p>
            <a:pPr lvl="1"/>
            <a:r>
              <a:rPr lang="ru-RU" sz="1800" dirty="0">
                <a:solidFill>
                  <a:srgbClr val="0000FF"/>
                </a:solidFill>
              </a:rPr>
              <a:t>По </a:t>
            </a:r>
            <a:r>
              <a:rPr lang="ru-RU" sz="1800" dirty="0" smtClean="0">
                <a:solidFill>
                  <a:srgbClr val="0000FF"/>
                </a:solidFill>
              </a:rPr>
              <a:t>измерениям положения </a:t>
            </a:r>
            <a:r>
              <a:rPr lang="ru-RU" sz="1800" dirty="0" smtClean="0">
                <a:solidFill>
                  <a:srgbClr val="0000FF"/>
                </a:solidFill>
              </a:rPr>
              <a:t>прод.токов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ru-RU" sz="1800" dirty="0" smtClean="0">
                <a:solidFill>
                  <a:srgbClr val="0000FF"/>
                </a:solidFill>
              </a:rPr>
              <a:t>системой </a:t>
            </a:r>
            <a:r>
              <a:rPr lang="ru-RU" sz="1800" dirty="0" smtClean="0">
                <a:solidFill>
                  <a:srgbClr val="0000FF"/>
                </a:solidFill>
              </a:rPr>
              <a:t>AMPERE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smtClean="0">
                <a:solidFill>
                  <a:schemeClr val="tx1"/>
                </a:solidFill>
              </a:rPr>
              <a:t>Clausen et al., JGR, 2012a)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Данные  с 2010 г.</a:t>
            </a:r>
            <a:endParaRPr lang="ru-RU" b="1" dirty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ru-RU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142927" cy="209081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46677" y="3356992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Longden et al., Ann.Geo 2011</a:t>
            </a:r>
          </a:p>
          <a:p>
            <a:r>
              <a:rPr lang="ru-RU" sz="1400" dirty="0" smtClean="0"/>
              <a:t>IMAGE FUV WIC </a:t>
            </a:r>
            <a:r>
              <a:rPr lang="ru-RU" sz="1600" dirty="0" smtClean="0"/>
              <a:t>photo example</a:t>
            </a:r>
            <a:endParaRPr lang="ru-RU" sz="16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220072" y="2132856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915816" y="3645024"/>
            <a:ext cx="0" cy="7200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80334"/>
            <a:ext cx="5434880" cy="24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1979712" y="1700808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Глобальное МГД-моделирование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  <a:cs typeface="Times New Roman"/>
              </a:rPr>
              <a:t>ССMC (http://ccmc.gsfc.nasa.gov) , FMI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0768"/>
            <a:ext cx="9204315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+mn-lt"/>
              </a:rPr>
              <a:t>Input:</a:t>
            </a:r>
            <a:r>
              <a:rPr lang="ru-RU" b="0" dirty="0" smtClean="0">
                <a:latin typeface="+mn-lt"/>
              </a:rPr>
              <a:t> </a:t>
            </a:r>
          </a:p>
          <a:p>
            <a:r>
              <a:rPr lang="ru-RU" b="0" dirty="0" smtClean="0">
                <a:latin typeface="+mn-lt"/>
              </a:rPr>
              <a:t>Условия в солнечном ветре  на границе</a:t>
            </a:r>
          </a:p>
          <a:p>
            <a:r>
              <a:rPr lang="ru-RU" b="0" dirty="0" smtClean="0">
                <a:latin typeface="+mn-lt"/>
              </a:rPr>
              <a:t>(X~20</a:t>
            </a:r>
            <a:r>
              <a:rPr lang="ru-RU" b="0" dirty="0" smtClean="0">
                <a:latin typeface="+mn-lt"/>
                <a:cs typeface="Times New Roman"/>
              </a:rPr>
              <a:t>÷30 R</a:t>
            </a:r>
            <a:r>
              <a:rPr lang="ru-RU" b="0" baseline="-25000" dirty="0" smtClean="0">
                <a:latin typeface="+mn-lt"/>
                <a:cs typeface="Times New Roman"/>
              </a:rPr>
              <a:t>E</a:t>
            </a:r>
            <a:r>
              <a:rPr lang="ru-RU" b="0" dirty="0" smtClean="0">
                <a:latin typeface="+mn-lt"/>
                <a:cs typeface="Times New Roman"/>
              </a:rPr>
              <a:t>), +диполь. Решается система МГД-уравнений.</a:t>
            </a:r>
          </a:p>
          <a:p>
            <a:endParaRPr lang="ru-RU" b="0" dirty="0" smtClean="0">
              <a:latin typeface="+mn-lt"/>
              <a:cs typeface="Times New Roman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+mn-lt"/>
                <a:cs typeface="Times New Roman"/>
              </a:rPr>
              <a:t>Output:</a:t>
            </a:r>
          </a:p>
          <a:p>
            <a:r>
              <a:rPr lang="ru-RU" b="0" dirty="0" smtClean="0">
                <a:latin typeface="+mn-lt"/>
                <a:cs typeface="Times New Roman"/>
              </a:rPr>
              <a:t>магнитосфера, ограниченная магнитопаузой.</a:t>
            </a:r>
          </a:p>
          <a:p>
            <a:r>
              <a:rPr lang="ru-RU" b="0" dirty="0" smtClean="0">
                <a:latin typeface="+mn-lt"/>
                <a:cs typeface="Times New Roman"/>
              </a:rPr>
              <a:t>Используемые  модели:</a:t>
            </a:r>
          </a:p>
          <a:p>
            <a:pPr marL="457200" indent="-457200"/>
            <a:r>
              <a:rPr lang="ru-RU" sz="2200" b="0" dirty="0" smtClean="0">
                <a:latin typeface="+mn-lt"/>
                <a:cs typeface="Times New Roman"/>
              </a:rPr>
              <a:t>ССMC:  OPENGGCM и BATSRUS</a:t>
            </a:r>
          </a:p>
          <a:p>
            <a:pPr marL="457200" indent="-457200"/>
            <a:r>
              <a:rPr lang="ru-RU" b="0" dirty="0" smtClean="0">
                <a:latin typeface="+mn-lt"/>
                <a:cs typeface="Times New Roman"/>
              </a:rPr>
              <a:t>FMI :GUMICS</a:t>
            </a:r>
          </a:p>
          <a:p>
            <a:pPr marL="457200" indent="-457200"/>
            <a:r>
              <a:rPr lang="ru-RU" b="0" dirty="0" smtClean="0">
                <a:latin typeface="+mn-lt"/>
                <a:cs typeface="Times New Roman"/>
              </a:rPr>
              <a:t>СПбГУ(в </a:t>
            </a:r>
            <a:r>
              <a:rPr lang="ru-RU" b="0" dirty="0" smtClean="0">
                <a:latin typeface="+mn-lt"/>
                <a:cs typeface="Times New Roman"/>
              </a:rPr>
              <a:t>начальной стадии) </a:t>
            </a:r>
            <a:r>
              <a:rPr lang="ru-RU" sz="2200" b="0" dirty="0" smtClean="0">
                <a:latin typeface="+mn-lt"/>
                <a:cs typeface="Times New Roman"/>
              </a:rPr>
              <a:t>GUMICS</a:t>
            </a:r>
            <a:endParaRPr lang="ru-RU" sz="2200" b="0" dirty="0" smtClean="0">
              <a:latin typeface="+mn-lt"/>
              <a:cs typeface="Times New Roman"/>
            </a:endParaRPr>
          </a:p>
          <a:p>
            <a:pPr marL="457200" indent="-457200"/>
            <a:endParaRPr lang="ru-RU" b="0" dirty="0" smtClean="0">
              <a:latin typeface="+mn-lt"/>
              <a:cs typeface="Times New Roman"/>
            </a:endParaRPr>
          </a:p>
          <a:p>
            <a:pPr marL="457200" indent="-457200"/>
            <a:r>
              <a:rPr lang="ru-RU" dirty="0" smtClean="0">
                <a:solidFill>
                  <a:srgbClr val="7030A0"/>
                </a:solidFill>
                <a:latin typeface="+mn-lt"/>
              </a:rPr>
              <a:t>Глобальное МГД-моделирование позволяет рассчитывать</a:t>
            </a:r>
          </a:p>
          <a:p>
            <a:pPr marL="457200" indent="-457200"/>
            <a:r>
              <a:rPr lang="ru-RU" dirty="0" smtClean="0">
                <a:solidFill>
                  <a:srgbClr val="7030A0"/>
                </a:solidFill>
                <a:latin typeface="+mn-lt"/>
                <a:cs typeface="Times New Roman"/>
              </a:rPr>
              <a:t>величину F</a:t>
            </a:r>
          </a:p>
          <a:p>
            <a:pPr marL="457200" indent="-457200"/>
            <a:endParaRPr lang="ru-RU" b="0" dirty="0" smtClean="0">
              <a:latin typeface="+mn-lt"/>
              <a:cs typeface="Times New Roman"/>
            </a:endParaRPr>
          </a:p>
          <a:p>
            <a:pPr marL="457200" indent="-457200"/>
            <a:endParaRPr lang="ru-RU" b="0" dirty="0" smtClean="0">
              <a:latin typeface="+mn-lt"/>
              <a:cs typeface="Times New Roman"/>
            </a:endParaRPr>
          </a:p>
          <a:p>
            <a:endParaRPr lang="ru-RU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549275"/>
          </a:xfrm>
        </p:spPr>
        <p:txBody>
          <a:bodyPr/>
          <a:lstStyle/>
          <a:p>
            <a:r>
              <a:rPr lang="ru-RU" b="0"/>
              <a:t>МГД-симуляции</a:t>
            </a:r>
            <a:r>
              <a:rPr lang="en-US" b="0"/>
              <a:t> : </a:t>
            </a:r>
            <a:r>
              <a:rPr lang="ru-RU" b="0"/>
              <a:t>определение положения магнитопаузы</a:t>
            </a:r>
            <a:r>
              <a:rPr lang="en-US" b="0"/>
              <a:t> </a:t>
            </a:r>
            <a:r>
              <a:rPr lang="ru-RU" b="0"/>
              <a:t>и расчет  магнитного потока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3779912" cy="53340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1800" dirty="0" smtClean="0"/>
              <a:t>   </a:t>
            </a:r>
            <a:endParaRPr lang="en-US" sz="1800" b="1" dirty="0"/>
          </a:p>
          <a:p>
            <a:pPr marL="261938" lvl="1" indent="-82550">
              <a:lnSpc>
                <a:spcPct val="90000"/>
              </a:lnSpc>
            </a:pPr>
            <a:r>
              <a:rPr lang="ru-RU" sz="1800" dirty="0" smtClean="0"/>
              <a:t>Магнитопауза определяется как </a:t>
            </a:r>
            <a:r>
              <a:rPr lang="ru-RU" b="1" dirty="0" smtClean="0">
                <a:solidFill>
                  <a:srgbClr val="7030A0"/>
                </a:solidFill>
              </a:rPr>
              <a:t>флюопауза</a:t>
            </a:r>
            <a:r>
              <a:rPr lang="en-US" sz="1800" dirty="0" smtClean="0"/>
              <a:t> (</a:t>
            </a:r>
            <a:r>
              <a:rPr lang="ru-RU" sz="1800" dirty="0" smtClean="0"/>
              <a:t>граничные линии течения плазмы от X</a:t>
            </a:r>
            <a:r>
              <a:rPr lang="en-US" sz="1800" dirty="0" smtClean="0"/>
              <a:t>=+12Re)</a:t>
            </a:r>
            <a:r>
              <a:rPr lang="ru-RU" sz="1800" dirty="0" smtClean="0"/>
              <a:t> -</a:t>
            </a:r>
            <a:r>
              <a:rPr lang="ru-RU" sz="1600" dirty="0" smtClean="0"/>
              <a:t>Palmroth et al., JGR, 2003</a:t>
            </a:r>
          </a:p>
          <a:p>
            <a:pPr marL="261938" lvl="1" indent="-82550">
              <a:lnSpc>
                <a:spcPct val="90000"/>
              </a:lnSpc>
            </a:pPr>
            <a:endParaRPr lang="ru-RU" sz="1600" dirty="0" smtClean="0"/>
          </a:p>
          <a:p>
            <a:pPr marL="261938" lvl="1" indent="-82550">
              <a:lnSpc>
                <a:spcPct val="90000"/>
              </a:lnSpc>
              <a:buNone/>
            </a:pPr>
            <a:r>
              <a:rPr lang="ru-RU" sz="1600" dirty="0" smtClean="0"/>
              <a:t>При больших Z </a:t>
            </a:r>
            <a:r>
              <a:rPr lang="ru-RU" dirty="0" smtClean="0"/>
              <a:t>флюопауза</a:t>
            </a:r>
            <a:r>
              <a:rPr lang="ru-RU" sz="1600" dirty="0" smtClean="0"/>
              <a:t> –это  поверхность,  соответствующая  </a:t>
            </a:r>
            <a:r>
              <a:rPr lang="ru-RU" dirty="0" smtClean="0"/>
              <a:t>максимальному градиенту n и  максимуму j</a:t>
            </a:r>
          </a:p>
          <a:p>
            <a:pPr marL="261938" lvl="1" indent="-82550">
              <a:lnSpc>
                <a:spcPct val="90000"/>
              </a:lnSpc>
              <a:buNone/>
            </a:pPr>
            <a:endParaRPr lang="ru-RU" dirty="0" smtClean="0"/>
          </a:p>
          <a:p>
            <a:pPr marL="261938" lvl="1" indent="-82550">
              <a:lnSpc>
                <a:spcPct val="90000"/>
              </a:lnSpc>
              <a:buNone/>
            </a:pPr>
            <a:r>
              <a:rPr lang="ru-RU" dirty="0" smtClean="0"/>
              <a:t>Зная магнитопаузу,  магнитный поток хвоста  рассчитывается как  </a:t>
            </a:r>
          </a:p>
          <a:p>
            <a:pPr marL="261938" lvl="1" indent="-825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</a:rPr>
              <a:t>F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</a:rPr>
              <a:t>D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</a:rPr>
              <a:t> =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sym typeface="Symbol" pitchFamily="18" charset="2"/>
              </a:rPr>
              <a:t>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</a:rPr>
              <a:t>B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itchFamily="34" charset="0"/>
              </a:rPr>
              <a:t>dS</a:t>
            </a:r>
            <a:endParaRPr lang="ru-RU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261938" lvl="1" indent="-82550">
              <a:lnSpc>
                <a:spcPct val="9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</a:rPr>
              <a:t>через сечение X=сonst</a:t>
            </a:r>
          </a:p>
          <a:p>
            <a:pPr marL="261938" lvl="1" indent="-82550">
              <a:lnSpc>
                <a:spcPct val="90000"/>
              </a:lnSpc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</a:rPr>
              <a:t>                   </a:t>
            </a:r>
          </a:p>
          <a:p>
            <a:pPr marL="261938" lvl="1" indent="-82550">
              <a:lnSpc>
                <a:spcPct val="90000"/>
              </a:lnSpc>
            </a:pPr>
            <a:endParaRPr lang="ru-RU" sz="1800" dirty="0" smtClean="0"/>
          </a:p>
          <a:p>
            <a:pPr marL="261938" lvl="1" indent="-82550">
              <a:lnSpc>
                <a:spcPct val="90000"/>
              </a:lnSpc>
              <a:buNone/>
            </a:pPr>
            <a:endParaRPr lang="en-US" sz="1800" dirty="0"/>
          </a:p>
          <a:p>
            <a:pPr marL="261938" lvl="1" indent="-82550">
              <a:lnSpc>
                <a:spcPct val="90000"/>
              </a:lnSpc>
              <a:buNone/>
            </a:pPr>
            <a:endParaRPr lang="en-US" sz="1800" dirty="0">
              <a:sym typeface="Symbol" pitchFamily="18" charset="2"/>
            </a:endParaRPr>
          </a:p>
          <a:p>
            <a:pPr marL="261938" lvl="1" indent="-82550">
              <a:lnSpc>
                <a:spcPct val="90000"/>
              </a:lnSpc>
            </a:pPr>
            <a:endParaRPr lang="ru-RU" sz="1800" dirty="0" smtClean="0">
              <a:sym typeface="Symbol" pitchFamily="18" charset="2"/>
            </a:endParaRPr>
          </a:p>
          <a:p>
            <a:pPr marL="261938" lvl="1" indent="-82550">
              <a:lnSpc>
                <a:spcPct val="90000"/>
              </a:lnSpc>
            </a:pPr>
            <a:endParaRPr lang="ru-RU" sz="1800" dirty="0" smtClean="0">
              <a:sym typeface="Symbol" pitchFamily="18" charset="2"/>
            </a:endParaRPr>
          </a:p>
          <a:p>
            <a:pPr marL="261938" lvl="1" indent="-82550">
              <a:lnSpc>
                <a:spcPct val="90000"/>
              </a:lnSpc>
            </a:pPr>
            <a:endParaRPr lang="ru-RU" sz="1800" baseline="-25000" dirty="0" smtClean="0">
              <a:sym typeface="Symbol" pitchFamily="18" charset="2"/>
            </a:endParaRPr>
          </a:p>
          <a:p>
            <a:pPr marL="261938" lvl="1" indent="-82550">
              <a:lnSpc>
                <a:spcPct val="90000"/>
              </a:lnSpc>
            </a:pPr>
            <a:endParaRPr lang="en-US" sz="1800" baseline="-25000" dirty="0">
              <a:sym typeface="Symbol" pitchFamily="18" charset="2"/>
            </a:endParaRPr>
          </a:p>
          <a:p>
            <a:pPr marL="261938" lvl="1" indent="-82550">
              <a:lnSpc>
                <a:spcPct val="90000"/>
              </a:lnSpc>
            </a:pPr>
            <a:endParaRPr lang="en-US" sz="1800" dirty="0">
              <a:sym typeface="Symbol" pitchFamily="18" charset="2"/>
            </a:endParaRPr>
          </a:p>
          <a:p>
            <a:pPr marL="261938" lvl="1" indent="-82550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ym typeface="Symbol" pitchFamily="18" charset="2"/>
              </a:rPr>
              <a:t> </a:t>
            </a:r>
            <a:endParaRPr lang="en-US" sz="1800" dirty="0"/>
          </a:p>
          <a:p>
            <a:pPr marL="0" indent="0">
              <a:lnSpc>
                <a:spcPct val="90000"/>
              </a:lnSpc>
            </a:pPr>
            <a:endParaRPr lang="en-US" sz="1800" dirty="0"/>
          </a:p>
          <a:p>
            <a:pPr marL="0" indent="0">
              <a:lnSpc>
                <a:spcPct val="90000"/>
              </a:lnSpc>
            </a:pPr>
            <a:r>
              <a:rPr lang="en-US" sz="1600" i="1" dirty="0" err="1"/>
              <a:t>Shukhtina</a:t>
            </a:r>
            <a:r>
              <a:rPr lang="en-US" sz="1600" i="1" dirty="0"/>
              <a:t> et al. ,    </a:t>
            </a:r>
            <a:r>
              <a:rPr lang="en-US" sz="1600" i="1" dirty="0" err="1"/>
              <a:t>AnnGeo</a:t>
            </a:r>
            <a:r>
              <a:rPr lang="en-US" sz="1600" i="1" dirty="0"/>
              <a:t> 2008, 		submitted</a:t>
            </a:r>
            <a:endParaRPr lang="ru-RU" sz="1600" i="1" dirty="0"/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6500813" y="2997200"/>
            <a:ext cx="174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0">
                <a:latin typeface="Arial" pitchFamily="34" charset="0"/>
                <a:cs typeface="Arial" pitchFamily="34" charset="0"/>
              </a:rPr>
              <a:t>plasma streamlines</a:t>
            </a:r>
            <a:endParaRPr lang="ru-RU" sz="1200" b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1311" name="Picture 15" descr="fluosurface"/>
          <p:cNvPicPr>
            <a:picLocks noChangeAspect="1" noChangeArrowheads="1"/>
          </p:cNvPicPr>
          <p:nvPr/>
        </p:nvPicPr>
        <p:blipFill>
          <a:blip r:embed="rId3" cstate="print"/>
          <a:srcRect l="1845" r="1845"/>
          <a:stretch>
            <a:fillRect/>
          </a:stretch>
        </p:blipFill>
        <p:spPr bwMode="auto">
          <a:xfrm>
            <a:off x="6372225" y="3429000"/>
            <a:ext cx="2771775" cy="1885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1312" name="Picture 16" descr="plasmastreamlines1"/>
          <p:cNvPicPr>
            <a:picLocks noChangeAspect="1" noChangeArrowheads="1"/>
          </p:cNvPicPr>
          <p:nvPr/>
        </p:nvPicPr>
        <p:blipFill>
          <a:blip r:embed="rId4" cstate="print"/>
          <a:srcRect l="2953" t="4077" r="1477" b="4077"/>
          <a:stretch>
            <a:fillRect/>
          </a:stretch>
        </p:blipFill>
        <p:spPr bwMode="auto">
          <a:xfrm>
            <a:off x="6443663" y="1190625"/>
            <a:ext cx="2700337" cy="1879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1313" name="Picture 17" descr="Fig2b"/>
          <p:cNvPicPr>
            <a:picLocks noChangeAspect="1" noChangeArrowheads="1"/>
          </p:cNvPicPr>
          <p:nvPr/>
        </p:nvPicPr>
        <p:blipFill>
          <a:blip r:embed="rId5" cstate="print"/>
          <a:srcRect l="10335" r="13287"/>
          <a:stretch>
            <a:fillRect/>
          </a:stretch>
        </p:blipFill>
        <p:spPr bwMode="auto">
          <a:xfrm>
            <a:off x="3851275" y="1052513"/>
            <a:ext cx="2435225" cy="22209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635896" y="3357563"/>
            <a:ext cx="2918892" cy="2592387"/>
            <a:chOff x="2245" y="2115"/>
            <a:chExt cx="1884" cy="1633"/>
          </a:xfrm>
        </p:grpSpPr>
        <p:pic>
          <p:nvPicPr>
            <p:cNvPr id="311307" name="Picture 11" descr="untitle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45" y="2115"/>
              <a:ext cx="1884" cy="1633"/>
            </a:xfrm>
            <a:prstGeom prst="rect">
              <a:avLst/>
            </a:prstGeom>
            <a:noFill/>
          </p:spPr>
        </p:pic>
        <p:sp>
          <p:nvSpPr>
            <p:cNvPr id="311314" name="Text Box 18"/>
            <p:cNvSpPr txBox="1">
              <a:spLocks noChangeArrowheads="1"/>
            </p:cNvSpPr>
            <p:nvPr/>
          </p:nvSpPr>
          <p:spPr bwMode="auto">
            <a:xfrm>
              <a:off x="2710" y="3067"/>
              <a:ext cx="11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latin typeface="Arial" pitchFamily="34" charset="0"/>
                </a:rPr>
                <a:t>F</a:t>
              </a:r>
              <a:r>
                <a:rPr lang="en-US" sz="2000" b="0" baseline="-25000" dirty="0">
                  <a:latin typeface="Arial" pitchFamily="34" charset="0"/>
                </a:rPr>
                <a:t>D</a:t>
              </a:r>
              <a:r>
                <a:rPr lang="en-US" sz="2000" b="0" dirty="0">
                  <a:latin typeface="Arial" pitchFamily="34" charset="0"/>
                </a:rPr>
                <a:t> = </a:t>
              </a:r>
              <a:r>
                <a:rPr lang="en-US" sz="2000" b="0" dirty="0">
                  <a:latin typeface="Arial" pitchFamily="34" charset="0"/>
                  <a:sym typeface="Symbol" pitchFamily="18" charset="2"/>
                </a:rPr>
                <a:t> </a:t>
              </a:r>
              <a:r>
                <a:rPr lang="en-US" sz="2000" b="0" dirty="0" smtClean="0">
                  <a:latin typeface="Arial" pitchFamily="34" charset="0"/>
                </a:rPr>
                <a:t>B</a:t>
              </a:r>
              <a:r>
                <a:rPr lang="ru-RU" sz="2000" b="0" dirty="0" smtClean="0">
                  <a:latin typeface="Arial" pitchFamily="34" charset="0"/>
                </a:rPr>
                <a:t>x</a:t>
              </a:r>
              <a:r>
                <a:rPr lang="en-US" sz="2000" b="0" dirty="0" smtClean="0">
                  <a:latin typeface="Arial" pitchFamily="34" charset="0"/>
                </a:rPr>
                <a:t> </a:t>
              </a:r>
              <a:r>
                <a:rPr lang="en-US" sz="2000" b="0" dirty="0" err="1">
                  <a:latin typeface="Arial" pitchFamily="34" charset="0"/>
                </a:rPr>
                <a:t>dS</a:t>
              </a:r>
              <a:endParaRPr lang="ru-RU" sz="2000" b="0" dirty="0">
                <a:latin typeface="Arial" pitchFamily="34" charset="0"/>
              </a:endParaRPr>
            </a:p>
          </p:txBody>
        </p:sp>
        <p:sp>
          <p:nvSpPr>
            <p:cNvPr id="311316" name="AutoShape 20"/>
            <p:cNvSpPr>
              <a:spLocks noChangeArrowheads="1"/>
            </p:cNvSpPr>
            <p:nvPr/>
          </p:nvSpPr>
          <p:spPr bwMode="auto">
            <a:xfrm>
              <a:off x="3061" y="2568"/>
              <a:ext cx="181" cy="1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27776" cy="762000"/>
          </a:xfrm>
        </p:spPr>
        <p:txBody>
          <a:bodyPr/>
          <a:lstStyle/>
          <a:p>
            <a:r>
              <a:rPr lang="ru-RU" dirty="0" smtClean="0"/>
              <a:t>Расчет магнитного потока в модели T13</a:t>
            </a:r>
            <a:br>
              <a:rPr lang="ru-RU" dirty="0" smtClean="0"/>
            </a:br>
            <a:endParaRPr lang="ru-RU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196975"/>
            <a:ext cx="8172400" cy="533400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9900CC"/>
                </a:solidFill>
                <a:latin typeface="MyriadPro-Regular"/>
              </a:rPr>
              <a:t>Tsyganenko</a:t>
            </a:r>
            <a:r>
              <a:rPr lang="en-US" altLang="en-US" dirty="0" smtClean="0">
                <a:solidFill>
                  <a:srgbClr val="9900CC"/>
                </a:solidFill>
                <a:latin typeface="MyriadPro-Regular"/>
              </a:rPr>
              <a:t>, N. A. (2014), Data-based</a:t>
            </a:r>
            <a:r>
              <a:rPr lang="ru-RU" altLang="en-US" dirty="0" smtClean="0">
                <a:solidFill>
                  <a:srgbClr val="9900CC"/>
                </a:solidFill>
                <a:latin typeface="MyriadPro-Regular"/>
              </a:rPr>
              <a:t> </a:t>
            </a:r>
            <a:r>
              <a:rPr lang="en-US" altLang="en-US" dirty="0" smtClean="0">
                <a:solidFill>
                  <a:srgbClr val="9900CC"/>
                </a:solidFill>
                <a:latin typeface="MyriadPro-Regular"/>
              </a:rPr>
              <a:t>modeling of the </a:t>
            </a:r>
            <a:r>
              <a:rPr lang="en-US" altLang="en-US" dirty="0" err="1" smtClean="0">
                <a:solidFill>
                  <a:srgbClr val="9900CC"/>
                </a:solidFill>
                <a:latin typeface="MyriadPro-Regular"/>
              </a:rPr>
              <a:t>geomagnetosphere</a:t>
            </a:r>
            <a:r>
              <a:rPr lang="ru-RU" altLang="en-US" dirty="0" smtClean="0">
                <a:solidFill>
                  <a:srgbClr val="9900CC"/>
                </a:solidFill>
                <a:latin typeface="MyriadPro-Regular"/>
              </a:rPr>
              <a:t> </a:t>
            </a:r>
            <a:r>
              <a:rPr lang="en-US" altLang="en-US" dirty="0" smtClean="0">
                <a:solidFill>
                  <a:srgbClr val="9900CC"/>
                </a:solidFill>
                <a:latin typeface="MyriadPro-Regular"/>
              </a:rPr>
              <a:t>with an IMF-dependent magnetopause,</a:t>
            </a:r>
            <a:r>
              <a:rPr lang="ru-RU" altLang="en-US" dirty="0" smtClean="0">
                <a:solidFill>
                  <a:srgbClr val="9900CC"/>
                </a:solidFill>
                <a:latin typeface="MyriadPro-Regular"/>
              </a:rPr>
              <a:t> </a:t>
            </a:r>
            <a:r>
              <a:rPr lang="en-US" altLang="en-US" i="1" dirty="0" smtClean="0">
                <a:solidFill>
                  <a:srgbClr val="9900CC"/>
                </a:solidFill>
                <a:latin typeface="MyriadPro-It"/>
              </a:rPr>
              <a:t>J. </a:t>
            </a:r>
            <a:r>
              <a:rPr lang="en-US" altLang="en-US" i="1" dirty="0" err="1" smtClean="0">
                <a:solidFill>
                  <a:srgbClr val="9900CC"/>
                </a:solidFill>
                <a:latin typeface="MyriadPro-It"/>
              </a:rPr>
              <a:t>Geophys</a:t>
            </a:r>
            <a:r>
              <a:rPr lang="en-US" altLang="en-US" i="1" dirty="0" smtClean="0">
                <a:solidFill>
                  <a:srgbClr val="9900CC"/>
                </a:solidFill>
                <a:latin typeface="MyriadPro-It"/>
              </a:rPr>
              <a:t>. Res. Space Physics</a:t>
            </a:r>
            <a:r>
              <a:rPr lang="en-US" altLang="en-US" i="1" dirty="0" smtClean="0">
                <a:solidFill>
                  <a:srgbClr val="9900CC"/>
                </a:solidFill>
                <a:latin typeface="MyriadPro-Regular"/>
              </a:rPr>
              <a:t>,</a:t>
            </a:r>
            <a:r>
              <a:rPr lang="ru-RU" altLang="en-US" i="1" dirty="0" smtClean="0">
                <a:solidFill>
                  <a:srgbClr val="9900CC"/>
                </a:solidFill>
                <a:latin typeface="MyriadPro-Regular"/>
              </a:rPr>
              <a:t> </a:t>
            </a:r>
            <a:r>
              <a:rPr lang="en-US" altLang="en-US" i="1" dirty="0" smtClean="0">
                <a:solidFill>
                  <a:srgbClr val="9900CC"/>
                </a:solidFill>
                <a:latin typeface="MyriadPro-It"/>
              </a:rPr>
              <a:t>119</a:t>
            </a:r>
            <a:r>
              <a:rPr lang="en-US" altLang="en-US" i="1" dirty="0" smtClean="0">
                <a:solidFill>
                  <a:srgbClr val="9900CC"/>
                </a:solidFill>
                <a:latin typeface="MyriadPro-Regular"/>
              </a:rPr>
              <a:t>, doi:10.1002/2013JA019346</a:t>
            </a:r>
            <a:r>
              <a:rPr lang="en-US" altLang="en-US" i="1" dirty="0" smtClean="0">
                <a:latin typeface="MyriadPro-Regular"/>
              </a:rPr>
              <a:t>.</a:t>
            </a:r>
            <a:endParaRPr lang="ru-RU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68960"/>
            <a:ext cx="8129148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rgbClr val="FFCC00"/>
                  </a:solidFill>
                </a:ln>
              </a:rPr>
              <a:t>Магнитопауза, зависящая от B</a:t>
            </a:r>
            <a:r>
              <a:rPr lang="ru-RU" baseline="-25000" dirty="0" smtClean="0">
                <a:ln>
                  <a:solidFill>
                    <a:srgbClr val="FFCC00"/>
                  </a:solidFill>
                </a:ln>
              </a:rPr>
              <a:t>z</a:t>
            </a:r>
            <a:r>
              <a:rPr lang="ru-RU" dirty="0" smtClean="0">
                <a:ln>
                  <a:solidFill>
                    <a:srgbClr val="FFCC00"/>
                  </a:solidFill>
                </a:ln>
              </a:rPr>
              <a:t>ММП (Lin, JGR,2010),</a:t>
            </a:r>
          </a:p>
          <a:p>
            <a:r>
              <a:rPr lang="ru-RU" dirty="0" smtClean="0">
                <a:ln>
                  <a:solidFill>
                    <a:srgbClr val="FFCC00"/>
                  </a:solidFill>
                </a:ln>
              </a:rPr>
              <a:t>позволяет рассчитывать магнитный поток хвоста </a:t>
            </a:r>
          </a:p>
          <a:p>
            <a:r>
              <a:rPr lang="ru-RU" dirty="0" smtClean="0">
                <a:ln>
                  <a:solidFill>
                    <a:srgbClr val="FFCC00"/>
                  </a:solidFill>
                </a:ln>
              </a:rPr>
              <a:t>прямым интегрированием (так же, как в МГД):</a:t>
            </a:r>
          </a:p>
          <a:p>
            <a:pPr marL="0" lvl="1"/>
            <a:r>
              <a:rPr lang="ru-RU" dirty="0" smtClean="0">
                <a:ln>
                  <a:solidFill>
                    <a:srgbClr val="FFCC00"/>
                  </a:solidFill>
                </a:ln>
              </a:rPr>
              <a:t>                     </a:t>
            </a:r>
            <a:r>
              <a:rPr lang="en-US" dirty="0" smtClean="0">
                <a:ln>
                  <a:solidFill>
                    <a:srgbClr val="FFCC00"/>
                  </a:solidFill>
                </a:ln>
                <a:solidFill>
                  <a:srgbClr val="7030A0"/>
                </a:solidFill>
                <a:latin typeface="Arial" pitchFamily="34" charset="0"/>
              </a:rPr>
              <a:t>F</a:t>
            </a:r>
            <a:r>
              <a:rPr lang="ru-RU" sz="2600" baseline="-25000" dirty="0" smtClean="0">
                <a:ln>
                  <a:solidFill>
                    <a:srgbClr val="FFCC00"/>
                  </a:solidFill>
                </a:ln>
                <a:solidFill>
                  <a:srgbClr val="7030A0"/>
                </a:solidFill>
                <a:latin typeface="Arial" pitchFamily="34" charset="0"/>
              </a:rPr>
              <a:t>T13</a:t>
            </a:r>
            <a:r>
              <a:rPr lang="en-US" dirty="0" smtClean="0">
                <a:ln>
                  <a:solidFill>
                    <a:srgbClr val="FFCC00"/>
                  </a:solidFill>
                </a:ln>
                <a:solidFill>
                  <a:srgbClr val="7030A0"/>
                </a:solidFill>
                <a:latin typeface="Arial" pitchFamily="34" charset="0"/>
              </a:rPr>
              <a:t> = </a:t>
            </a:r>
            <a:r>
              <a:rPr lang="en-US" dirty="0" smtClean="0">
                <a:ln>
                  <a:solidFill>
                    <a:srgbClr val="FFCC00"/>
                  </a:solidFill>
                </a:ln>
                <a:solidFill>
                  <a:srgbClr val="7030A0"/>
                </a:solidFill>
                <a:latin typeface="Arial" pitchFamily="34" charset="0"/>
                <a:sym typeface="Symbol" pitchFamily="18" charset="2"/>
              </a:rPr>
              <a:t> </a:t>
            </a:r>
            <a:r>
              <a:rPr lang="en-US" dirty="0" smtClean="0">
                <a:ln>
                  <a:solidFill>
                    <a:srgbClr val="FFCC00"/>
                  </a:solidFill>
                </a:ln>
                <a:solidFill>
                  <a:srgbClr val="7030A0"/>
                </a:solidFill>
                <a:latin typeface="Arial" pitchFamily="34" charset="0"/>
              </a:rPr>
              <a:t>B</a:t>
            </a:r>
            <a:r>
              <a:rPr lang="ru-RU" dirty="0" smtClean="0">
                <a:ln>
                  <a:solidFill>
                    <a:srgbClr val="FFCC00"/>
                  </a:solidFill>
                </a:ln>
                <a:solidFill>
                  <a:srgbClr val="7030A0"/>
                </a:solidFill>
                <a:latin typeface="Arial" pitchFamily="34" charset="0"/>
              </a:rPr>
              <a:t>x</a:t>
            </a:r>
            <a:r>
              <a:rPr lang="en-US" dirty="0" smtClean="0">
                <a:ln>
                  <a:solidFill>
                    <a:srgbClr val="FFCC00"/>
                  </a:solidFill>
                </a:ln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ln>
                  <a:solidFill>
                    <a:srgbClr val="FFCC00"/>
                  </a:solidFill>
                </a:ln>
                <a:solidFill>
                  <a:srgbClr val="7030A0"/>
                </a:solidFill>
                <a:latin typeface="Arial" pitchFamily="34" charset="0"/>
              </a:rPr>
              <a:t>dS</a:t>
            </a:r>
            <a:endParaRPr lang="ru-RU" dirty="0" smtClean="0">
              <a:ln>
                <a:solidFill>
                  <a:srgbClr val="FFCC00"/>
                </a:solidFill>
              </a:ln>
              <a:solidFill>
                <a:srgbClr val="7030A0"/>
              </a:solidFill>
              <a:latin typeface="Arial" pitchFamily="34" charset="0"/>
            </a:endParaRPr>
          </a:p>
          <a:p>
            <a:r>
              <a:rPr lang="ru-RU" dirty="0" smtClean="0">
                <a:ln>
                  <a:solidFill>
                    <a:srgbClr val="FFCC00"/>
                  </a:solidFill>
                </a:ln>
              </a:rPr>
              <a:t> </a:t>
            </a:r>
            <a:endParaRPr lang="ru-RU" dirty="0">
              <a:ln>
                <a:solidFill>
                  <a:srgbClr val="FFCC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512050" cy="864121"/>
          </a:xfrm>
          <a:ln>
            <a:solidFill>
              <a:srgbClr val="0000FF"/>
            </a:solidFill>
          </a:ln>
        </p:spPr>
        <p:txBody>
          <a:bodyPr/>
          <a:lstStyle/>
          <a:p>
            <a:r>
              <a:rPr lang="ru-RU" altLang="en-US" sz="2600" dirty="0" smtClean="0"/>
              <a:t>Другой подход к расчету F </a:t>
            </a:r>
            <a:r>
              <a:rPr lang="ru-RU" altLang="en-US" sz="2200" dirty="0" smtClean="0"/>
              <a:t>(развитие подхода Petrinec&amp;Russell, JGR, 1996 ( PR96))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64613" cy="5689600"/>
          </a:xfrm>
          <a:noFill/>
          <a:ln>
            <a:solidFill>
              <a:srgbClr val="800080"/>
            </a:solidFill>
          </a:ln>
        </p:spPr>
        <p:txBody>
          <a:bodyPr/>
          <a:lstStyle/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ru-RU" sz="1600" dirty="0" smtClean="0"/>
              <a:t>    </a:t>
            </a: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ru-RU" dirty="0" smtClean="0"/>
              <a:t>Основан на представлении о расширяющейся</a:t>
            </a: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ru-RU" dirty="0" smtClean="0"/>
              <a:t>магнитопаузе и на балансе давлений:</a:t>
            </a:r>
            <a:endParaRPr lang="en-US" dirty="0" smtClean="0"/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0.88Pd sin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+ B</a:t>
            </a:r>
            <a:r>
              <a:rPr lang="en-US" baseline="-30000" dirty="0" smtClean="0">
                <a:solidFill>
                  <a:srgbClr val="FF0000"/>
                </a:solidFill>
                <a:cs typeface="Times New Roman" pitchFamily="18" charset="0"/>
              </a:rPr>
              <a:t>SW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/2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baseline="-30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+nkT</a:t>
            </a:r>
            <a:r>
              <a:rPr lang="en-US" baseline="-30000" dirty="0" smtClean="0">
                <a:solidFill>
                  <a:srgbClr val="FF0000"/>
                </a:solidFill>
                <a:cs typeface="Times New Roman" pitchFamily="18" charset="0"/>
              </a:rPr>
              <a:t>sw 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= B</a:t>
            </a:r>
            <a:r>
              <a:rPr lang="en-US" baseline="-30000" dirty="0" smtClean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/2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baseline="-30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ru-RU" sz="1800" baseline="-30000" dirty="0" smtClean="0">
                <a:solidFill>
                  <a:srgbClr val="FF0000"/>
                </a:solidFill>
                <a:cs typeface="Times New Roman" pitchFamily="18" charset="0"/>
              </a:rPr>
              <a:t>                                    </a:t>
            </a:r>
            <a:r>
              <a:rPr lang="en-US" sz="1800" baseline="-30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800" baseline="-30000" dirty="0" smtClean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1800" dirty="0" smtClean="0">
                <a:solidFill>
                  <a:srgbClr val="003366"/>
                </a:solidFill>
                <a:cs typeface="Times New Roman" pitchFamily="18" charset="0"/>
              </a:rPr>
              <a:t>B</a:t>
            </a:r>
            <a:r>
              <a:rPr lang="en-US" sz="1800" baseline="-25000" dirty="0" smtClean="0">
                <a:solidFill>
                  <a:srgbClr val="003366"/>
                </a:solidFill>
                <a:cs typeface="Times New Roman" pitchFamily="18" charset="0"/>
              </a:rPr>
              <a:t>L</a:t>
            </a:r>
            <a:r>
              <a:rPr lang="en-US" sz="1800" dirty="0" smtClean="0">
                <a:solidFill>
                  <a:srgbClr val="003366"/>
                </a:solidFill>
                <a:cs typeface="Times New Roman" pitchFamily="18" charset="0"/>
              </a:rPr>
              <a:t>–lobe field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en-US" sz="1800" baseline="-30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sin</a:t>
            </a:r>
            <a:r>
              <a:rPr lang="en-US" sz="1800" baseline="30000" dirty="0" smtClean="0">
                <a:solidFill>
                  <a:srgbClr val="0000FF"/>
                </a:solidFill>
              </a:rPr>
              <a:t>2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(x)</a:t>
            </a:r>
            <a:endParaRPr lang="ru-RU" sz="1600" dirty="0" smtClean="0">
              <a:solidFill>
                <a:srgbClr val="0000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9900CC"/>
                </a:solidFill>
              </a:rPr>
              <a:t>R</a:t>
            </a:r>
            <a:r>
              <a:rPr lang="en-US" baseline="-25000" dirty="0" smtClean="0">
                <a:solidFill>
                  <a:srgbClr val="9900CC"/>
                </a:solidFill>
              </a:rPr>
              <a:t>T</a:t>
            </a:r>
            <a:r>
              <a:rPr lang="en-US" dirty="0" smtClean="0">
                <a:solidFill>
                  <a:srgbClr val="9900CC"/>
                </a:solidFill>
              </a:rPr>
              <a:t>(x)=R</a:t>
            </a:r>
            <a:r>
              <a:rPr lang="en-US" baseline="-25000" dirty="0" smtClean="0">
                <a:solidFill>
                  <a:srgbClr val="9900CC"/>
                </a:solidFill>
              </a:rPr>
              <a:t>T0</a:t>
            </a:r>
            <a:r>
              <a:rPr lang="en-US" dirty="0" smtClean="0">
                <a:solidFill>
                  <a:srgbClr val="9900CC"/>
                </a:solidFill>
              </a:rPr>
              <a:t>+    </a:t>
            </a:r>
            <a:r>
              <a:rPr lang="en-US" dirty="0" err="1" smtClean="0">
                <a:solidFill>
                  <a:srgbClr val="9900CC"/>
                </a:solidFill>
              </a:rPr>
              <a:t>tg</a:t>
            </a:r>
            <a:r>
              <a:rPr lang="en-US" dirty="0" smtClean="0">
                <a:solidFill>
                  <a:srgbClr val="9900CC"/>
                </a:solidFill>
                <a:sym typeface="Symbol" pitchFamily="18" charset="2"/>
              </a:rPr>
              <a:t></a:t>
            </a:r>
            <a:r>
              <a:rPr lang="en-US" dirty="0" smtClean="0">
                <a:solidFill>
                  <a:srgbClr val="9900CC"/>
                </a:solidFill>
              </a:rPr>
              <a:t>(x) </a:t>
            </a:r>
            <a:r>
              <a:rPr lang="en-US" dirty="0" err="1" smtClean="0">
                <a:solidFill>
                  <a:srgbClr val="9900CC"/>
                </a:solidFill>
              </a:rPr>
              <a:t>dx</a:t>
            </a:r>
            <a:r>
              <a:rPr lang="en-US" dirty="0" smtClean="0">
                <a:solidFill>
                  <a:srgbClr val="9900CC"/>
                </a:solidFill>
              </a:rPr>
              <a:t>,</a:t>
            </a:r>
            <a:r>
              <a:rPr lang="ru-RU" dirty="0" smtClean="0">
                <a:solidFill>
                  <a:srgbClr val="9900CC"/>
                </a:solidFill>
              </a:rPr>
              <a:t> </a:t>
            </a:r>
            <a:r>
              <a:rPr lang="en-US" dirty="0" smtClean="0">
                <a:solidFill>
                  <a:srgbClr val="9900CC"/>
                </a:solidFill>
              </a:rPr>
              <a:t> </a:t>
            </a:r>
            <a:r>
              <a:rPr lang="ru-RU" dirty="0" smtClean="0">
                <a:solidFill>
                  <a:srgbClr val="9900CC"/>
                </a:solidFill>
              </a:rPr>
              <a:t>PR96: </a:t>
            </a:r>
            <a:r>
              <a:rPr lang="en-US" dirty="0" smtClean="0">
                <a:solidFill>
                  <a:srgbClr val="9900CC"/>
                </a:solidFill>
              </a:rPr>
              <a:t> R</a:t>
            </a:r>
            <a:r>
              <a:rPr lang="en-US" baseline="-25000" dirty="0" smtClean="0">
                <a:solidFill>
                  <a:srgbClr val="9900CC"/>
                </a:solidFill>
              </a:rPr>
              <a:t>T0</a:t>
            </a:r>
            <a:r>
              <a:rPr lang="en-US" dirty="0" smtClean="0">
                <a:solidFill>
                  <a:srgbClr val="9900CC"/>
                </a:solidFill>
              </a:rPr>
              <a:t>=14.63(Pd/2.1) </a:t>
            </a:r>
            <a:r>
              <a:rPr lang="en-US" baseline="30000" dirty="0" smtClean="0">
                <a:solidFill>
                  <a:srgbClr val="9900CC"/>
                </a:solidFill>
              </a:rPr>
              <a:t>-1/6</a:t>
            </a:r>
            <a:endParaRPr lang="ru-RU" baseline="30000" dirty="0" smtClean="0">
              <a:solidFill>
                <a:srgbClr val="9900CC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sz="1800" baseline="30000" dirty="0" smtClean="0">
              <a:solidFill>
                <a:srgbClr val="9900CC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9900CC"/>
                </a:solidFill>
              </a:rPr>
              <a:t>Предполагаемая форма магнитопаузы</a:t>
            </a:r>
            <a:r>
              <a:rPr lang="en-US" sz="1800" b="1" dirty="0" smtClean="0">
                <a:solidFill>
                  <a:srgbClr val="9900CC"/>
                </a:solidFill>
              </a:rPr>
              <a:t>: sin</a:t>
            </a:r>
            <a:r>
              <a:rPr lang="en-US" sz="1800" b="1" baseline="30000" dirty="0" smtClean="0">
                <a:solidFill>
                  <a:srgbClr val="9900CC"/>
                </a:solidFill>
              </a:rPr>
              <a:t>2</a:t>
            </a:r>
            <a:r>
              <a:rPr lang="en-US" sz="1800" b="1" dirty="0" smtClean="0">
                <a:solidFill>
                  <a:srgbClr val="9900CC"/>
                </a:solidFill>
                <a:sym typeface="Symbol" pitchFamily="18" charset="2"/>
              </a:rPr>
              <a:t></a:t>
            </a:r>
            <a:r>
              <a:rPr lang="en-US" sz="1800" b="1" dirty="0" smtClean="0">
                <a:solidFill>
                  <a:srgbClr val="9900CC"/>
                </a:solidFill>
              </a:rPr>
              <a:t>=A</a:t>
            </a:r>
            <a:r>
              <a:rPr lang="en-US" sz="1800" b="1" baseline="30000" dirty="0" smtClean="0">
                <a:solidFill>
                  <a:srgbClr val="9900CC"/>
                </a:solidFill>
              </a:rPr>
              <a:t>2</a:t>
            </a:r>
            <a:r>
              <a:rPr lang="en-US" sz="1800" b="1" dirty="0" smtClean="0">
                <a:solidFill>
                  <a:srgbClr val="9900CC"/>
                </a:solidFill>
              </a:rPr>
              <a:t>exp(B</a:t>
            </a:r>
            <a:r>
              <a:rPr lang="en-US" sz="1800" b="1" baseline="-25000" dirty="0" smtClean="0">
                <a:solidFill>
                  <a:srgbClr val="9900CC"/>
                </a:solidFill>
              </a:rPr>
              <a:t>3</a:t>
            </a:r>
            <a:r>
              <a:rPr lang="en-US" sz="1800" b="1" dirty="0" smtClean="0">
                <a:solidFill>
                  <a:srgbClr val="9900CC"/>
                </a:solidFill>
              </a:rPr>
              <a:t>X), B</a:t>
            </a:r>
            <a:r>
              <a:rPr lang="en-US" sz="1800" b="1" baseline="-25000" dirty="0" smtClean="0">
                <a:solidFill>
                  <a:srgbClr val="9900CC"/>
                </a:solidFill>
              </a:rPr>
              <a:t>3</a:t>
            </a:r>
            <a:r>
              <a:rPr lang="en-US" sz="1800" b="1" dirty="0" smtClean="0">
                <a:solidFill>
                  <a:srgbClr val="9900CC"/>
                </a:solidFill>
              </a:rPr>
              <a:t> = -</a:t>
            </a:r>
            <a:r>
              <a:rPr lang="ru-RU" sz="1800" b="1" dirty="0" smtClean="0">
                <a:solidFill>
                  <a:srgbClr val="9900CC"/>
                </a:solidFill>
              </a:rPr>
              <a:t> </a:t>
            </a:r>
            <a:r>
              <a:rPr lang="en-US" sz="1800" b="1" dirty="0" smtClean="0">
                <a:solidFill>
                  <a:srgbClr val="9900CC"/>
                </a:solidFill>
              </a:rPr>
              <a:t>0.0714</a:t>
            </a:r>
            <a:endParaRPr lang="ru-RU" sz="1800" b="1" dirty="0" smtClean="0">
              <a:solidFill>
                <a:srgbClr val="9900CC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X=(R</a:t>
            </a:r>
            <a:r>
              <a:rPr lang="en-US" sz="1800" b="1" baseline="-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(y</a:t>
            </a:r>
            <a:r>
              <a:rPr lang="en-US" sz="1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z</a:t>
            </a:r>
            <a:r>
              <a:rPr lang="en-US" sz="1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1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1/2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sin </a:t>
            </a:r>
            <a:r>
              <a:rPr 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   </a:t>
            </a:r>
            <a:endPara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X =X+ X;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sin</a:t>
            </a:r>
            <a:r>
              <a:rPr lang="en-US" sz="1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=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A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1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exp(-0.0714 X)</a:t>
            </a:r>
            <a:endPara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endPara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После нескольких итераций</a:t>
            </a:r>
            <a:endParaRPr lang="en-US" sz="1800" b="1" dirty="0" smtClean="0">
              <a:solidFill>
                <a:schemeClr val="tx1"/>
              </a:solidFill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b="1" baseline="-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 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(X) =R</a:t>
            </a:r>
            <a:r>
              <a:rPr lang="en-US" b="1" baseline="-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T0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ru-RU" b="1" baseline="-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2/B</a:t>
            </a:r>
            <a:r>
              <a:rPr lang="en-US" b="1" baseline="-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arcsin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Aexp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 B</a:t>
            </a:r>
            <a:r>
              <a:rPr lang="en-US" b="1" baseline="-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)) -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arcsin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(A))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= 0.5 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π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R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B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</a:t>
            </a:r>
            <a:endParaRPr lang="ru-RU" b="1" baseline="-25000" dirty="0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endParaRPr lang="ru-RU" b="1" baseline="-25000" dirty="0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cs typeface="Arial" charset="0"/>
              </a:rPr>
              <a:t>Отличие от PR96:</a:t>
            </a: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A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ищется в  каждый момент t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2.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Новая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формула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ru-RU" baseline="-25000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63(Pd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-1/6   </a:t>
            </a:r>
          </a:p>
          <a:p>
            <a:pPr marL="457200" indent="-457200">
              <a:lnSpc>
                <a:spcPct val="80000"/>
              </a:lnSpc>
              <a:defRPr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endParaRPr lang="ru-RU" b="1" baseline="-25000" dirty="0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endParaRPr lang="ru-RU" b="1" baseline="-25000" dirty="0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endParaRPr lang="ru-RU" sz="1800" b="1" baseline="-25000" dirty="0" smtClean="0">
              <a:solidFill>
                <a:srgbClr val="FF0000"/>
              </a:solidFill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endParaRPr lang="en-US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sz="1800" baseline="30000" dirty="0" smtClean="0">
              <a:solidFill>
                <a:srgbClr val="9900CC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sz="1800" baseline="300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sz="1800" baseline="300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sz="1800" baseline="300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sz="1800" baseline="300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sz="1800" baseline="300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en-US" sz="1800" baseline="30000" dirty="0" smtClean="0">
                <a:solidFill>
                  <a:srgbClr val="0000FF"/>
                </a:solidFill>
              </a:rPr>
              <a:t> </a:t>
            </a:r>
            <a:endParaRPr lang="en-US" sz="1800" dirty="0" smtClean="0">
              <a:solidFill>
                <a:srgbClr val="0000FF"/>
              </a:solidFill>
              <a:latin typeface="Dauphin" pitchFamily="18" charset="0"/>
              <a:sym typeface="Symbol" pitchFamily="18" charset="2"/>
            </a:endParaRPr>
          </a:p>
        </p:txBody>
      </p:sp>
      <p:pic>
        <p:nvPicPr>
          <p:cNvPr id="1029" name="10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836712"/>
            <a:ext cx="1065791" cy="194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Fig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068960"/>
            <a:ext cx="45180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03648" y="2132856"/>
          <a:ext cx="360363" cy="803275"/>
        </p:xfrm>
        <a:graphic>
          <a:graphicData uri="http://schemas.openxmlformats.org/presentationml/2006/ole">
            <p:oleObj spid="_x0000_s429058" name="Формула" r:id="rId6" imgW="215713" imgH="482181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62373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16.37Pd</a:t>
            </a:r>
            <a:r>
              <a:rPr lang="ru-RU" sz="1800" b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-1/6.02</a:t>
            </a:r>
            <a:r>
              <a:rPr lang="ru-RU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1.004-0.0054IMFBz)</a:t>
            </a:r>
            <a:endParaRPr lang="ru-RU" sz="1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707904" y="6165304"/>
            <a:ext cx="14401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648072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+mj-lt"/>
              </a:rPr>
              <a:t>Применение алгоритма расчета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ru-RU" sz="2800" baseline="-25000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ru-RU" sz="2800" dirty="0" smtClean="0">
                <a:solidFill>
                  <a:srgbClr val="7030A0"/>
                </a:solidFill>
                <a:latin typeface="+mj-lt"/>
              </a:rPr>
              <a:t>               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764704"/>
            <a:ext cx="3090905" cy="27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96752"/>
            <a:ext cx="3185592" cy="161596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08720"/>
            <a:ext cx="2808312" cy="200054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Cравнение величины</a:t>
            </a:r>
          </a:p>
          <a:p>
            <a:pPr marL="457200" indent="-457200"/>
            <a:r>
              <a:rPr lang="el-GR" sz="1800" dirty="0" smtClean="0">
                <a:solidFill>
                  <a:srgbClr val="FF0000"/>
                </a:solidFill>
                <a:latin typeface="+mn-lt"/>
                <a:cs typeface="Times New Roman"/>
              </a:rPr>
              <a:t>Δ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cs typeface="Arial" charset="0"/>
              </a:rPr>
              <a:t>F</a:t>
            </a:r>
            <a:r>
              <a:rPr lang="ru-RU" sz="1800" baseline="-25000" dirty="0" smtClean="0">
                <a:solidFill>
                  <a:srgbClr val="FF0000"/>
                </a:solidFill>
                <a:latin typeface="+mn-lt"/>
                <a:cs typeface="Arial" charset="0"/>
              </a:rPr>
              <a:t>T</a:t>
            </a:r>
            <a:r>
              <a:rPr lang="ru-RU" sz="1800" dirty="0" smtClean="0">
                <a:solidFill>
                  <a:srgbClr val="7030A0"/>
                </a:solidFill>
                <a:latin typeface="+mn-lt"/>
                <a:cs typeface="Arial" charset="0"/>
              </a:rPr>
              <a:t>, </a:t>
            </a:r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накопленной за </a:t>
            </a:r>
          </a:p>
          <a:p>
            <a:pPr marL="457200" indent="-457200"/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предварительну </a:t>
            </a:r>
          </a:p>
          <a:p>
            <a:pPr marL="457200" indent="-457200"/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фазу,  с величиной</a:t>
            </a:r>
          </a:p>
          <a:p>
            <a:pPr marL="457200" indent="-457200"/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потока в авроральной  </a:t>
            </a:r>
          </a:p>
          <a:p>
            <a:pPr marL="457200" indent="-457200"/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выпуклости </a:t>
            </a:r>
            <a:r>
              <a:rPr lang="el-GR" sz="1800" dirty="0" smtClean="0">
                <a:solidFill>
                  <a:srgbClr val="FF0000"/>
                </a:solidFill>
                <a:latin typeface="+mn-lt"/>
                <a:cs typeface="Times New Roman"/>
              </a:rPr>
              <a:t>Δ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cs typeface="Arial" charset="0"/>
              </a:rPr>
              <a:t>F</a:t>
            </a:r>
            <a:r>
              <a:rPr lang="ru-RU" sz="1800" baseline="-25000" dirty="0" smtClean="0">
                <a:solidFill>
                  <a:srgbClr val="FF0000"/>
                </a:solidFill>
                <a:latin typeface="+mn-lt"/>
                <a:cs typeface="Arial" charset="0"/>
              </a:rPr>
              <a:t>В</a:t>
            </a:r>
            <a:r>
              <a:rPr lang="ru-RU" sz="1800" dirty="0" smtClean="0">
                <a:solidFill>
                  <a:srgbClr val="7030A0"/>
                </a:solidFill>
                <a:latin typeface="+mn-lt"/>
              </a:rPr>
              <a:t> </a:t>
            </a:r>
          </a:p>
          <a:p>
            <a:pPr marL="457200" indent="-457200"/>
            <a:r>
              <a:rPr lang="ru-RU" sz="1600" b="0" dirty="0" smtClean="0">
                <a:latin typeface="+mn-lt"/>
              </a:rPr>
              <a:t>(Shukhtina et al.,GRL,2005)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2924944"/>
            <a:ext cx="3481081" cy="116955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ru-RU" sz="1800" dirty="0" smtClean="0">
                <a:solidFill>
                  <a:srgbClr val="7030A0"/>
                </a:solidFill>
                <a:latin typeface="Arial"/>
              </a:rPr>
              <a:t>Сравнение </a:t>
            </a: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F</a:t>
            </a:r>
            <a:r>
              <a:rPr lang="ru-RU" sz="1800" baseline="-25000" dirty="0" smtClean="0">
                <a:solidFill>
                  <a:srgbClr val="FF0000"/>
                </a:solidFill>
                <a:cs typeface="Arial" charset="0"/>
              </a:rPr>
              <a:t>T  </a:t>
            </a:r>
            <a:r>
              <a:rPr lang="ru-RU" sz="1800" dirty="0" smtClean="0">
                <a:solidFill>
                  <a:srgbClr val="7030A0"/>
                </a:solidFill>
                <a:latin typeface="Arial"/>
              </a:rPr>
              <a:t>с площадью </a:t>
            </a:r>
          </a:p>
          <a:p>
            <a:pPr lvl="0"/>
            <a:r>
              <a:rPr lang="ru-RU" sz="1800" dirty="0" smtClean="0">
                <a:solidFill>
                  <a:srgbClr val="7030A0"/>
                </a:solidFill>
                <a:latin typeface="Arial"/>
              </a:rPr>
              <a:t>полярной шапки  по данным</a:t>
            </a:r>
          </a:p>
          <a:p>
            <a:pPr lvl="0"/>
            <a:r>
              <a:rPr lang="ru-RU" sz="1800" dirty="0" smtClean="0">
                <a:solidFill>
                  <a:srgbClr val="7030A0"/>
                </a:solidFill>
                <a:latin typeface="Arial"/>
              </a:rPr>
              <a:t> Polar 3-4 Feb 1998 (SMС)</a:t>
            </a:r>
          </a:p>
          <a:p>
            <a:pPr lvl="0"/>
            <a:r>
              <a:rPr lang="ru-RU" sz="1600" b="0" dirty="0" smtClean="0">
                <a:latin typeface="+mn-lt"/>
              </a:rPr>
              <a:t>(Shukhtina et al., JASTP, 2010).</a:t>
            </a:r>
            <a:endParaRPr lang="ru-RU" sz="1600" dirty="0">
              <a:latin typeface="+mn-lt"/>
            </a:endParaRPr>
          </a:p>
        </p:txBody>
      </p:sp>
      <p:pic>
        <p:nvPicPr>
          <p:cNvPr id="12" name="Picture 11" descr="080113_Moscow.grf.em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284984"/>
            <a:ext cx="3635896" cy="357301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2555776" y="170080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923928" y="4581128"/>
            <a:ext cx="489654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57200" lvl="0" indent="-457200"/>
            <a:r>
              <a:rPr lang="ru-RU" sz="2000" dirty="0" smtClean="0">
                <a:solidFill>
                  <a:srgbClr val="7030A0"/>
                </a:solidFill>
                <a:latin typeface="Arial"/>
              </a:rPr>
              <a:t>Расчет величины  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F</a:t>
            </a:r>
            <a:r>
              <a:rPr lang="ru-RU" sz="2000" baseline="-25000" dirty="0" smtClean="0">
                <a:solidFill>
                  <a:srgbClr val="FF0000"/>
                </a:solidFill>
                <a:cs typeface="Arial" charset="0"/>
              </a:rPr>
              <a:t>T</a:t>
            </a:r>
            <a:r>
              <a:rPr lang="ru-RU" sz="2000" dirty="0" smtClean="0">
                <a:solidFill>
                  <a:srgbClr val="7030A0"/>
                </a:solidFill>
                <a:latin typeface="Arial"/>
              </a:rPr>
              <a:t>  </a:t>
            </a:r>
            <a:r>
              <a:rPr lang="ru-RU" sz="2000" dirty="0" smtClean="0">
                <a:solidFill>
                  <a:srgbClr val="7030A0"/>
                </a:solidFill>
                <a:latin typeface="Arial"/>
              </a:rPr>
              <a:t>для </a:t>
            </a:r>
          </a:p>
          <a:p>
            <a:pPr marL="457200" lvl="0" indent="-457200"/>
            <a:r>
              <a:rPr lang="ru-RU" sz="2000" dirty="0" smtClean="0">
                <a:solidFill>
                  <a:srgbClr val="7030A0"/>
                </a:solidFill>
                <a:latin typeface="Arial"/>
              </a:rPr>
              <a:t>разнесенных  </a:t>
            </a:r>
            <a:r>
              <a:rPr lang="ru-RU" sz="2000" dirty="0" smtClean="0">
                <a:solidFill>
                  <a:srgbClr val="7030A0"/>
                </a:solidFill>
                <a:latin typeface="Arial"/>
              </a:rPr>
              <a:t>спутников THEMIS 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563888" y="4869160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8388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dirty="0" smtClean="0">
                <a:solidFill>
                  <a:srgbClr val="9900CC"/>
                </a:solidFill>
                <a:latin typeface="+mj-lt"/>
              </a:rPr>
              <a:t>Обобщение алгоритма на внутреннюю магнитосферу (X&gt;-15 R</a:t>
            </a:r>
            <a:r>
              <a:rPr lang="ru-RU" altLang="en-US" baseline="-25000" dirty="0" smtClean="0">
                <a:solidFill>
                  <a:srgbClr val="9900CC"/>
                </a:solidFill>
                <a:latin typeface="+mj-lt"/>
              </a:rPr>
              <a:t>E</a:t>
            </a:r>
            <a:r>
              <a:rPr lang="ru-RU" altLang="en-US" dirty="0" smtClean="0">
                <a:solidFill>
                  <a:srgbClr val="9900CC"/>
                </a:solidFill>
                <a:latin typeface="+mj-lt"/>
              </a:rPr>
              <a:t>) </a:t>
            </a:r>
            <a:r>
              <a:rPr lang="ru-RU" altLang="en-US" sz="2000" dirty="0" smtClean="0">
                <a:solidFill>
                  <a:srgbClr val="9900CC"/>
                </a:solidFill>
                <a:latin typeface="+mj-lt"/>
              </a:rPr>
              <a:t>в предположении однородности внешнего поля</a:t>
            </a:r>
            <a:endParaRPr lang="en-US" altLang="en-US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1546800"/>
            <a:ext cx="59436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y0z10d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490400"/>
            <a:ext cx="6353175" cy="7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y0z10d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300" y="37706300"/>
            <a:ext cx="6353175" cy="7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0" y="1058535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/>
              <a:t>Внутри </a:t>
            </a:r>
            <a:r>
              <a:rPr lang="en-US" sz="2000" dirty="0" smtClean="0"/>
              <a:t>15 R</a:t>
            </a:r>
            <a:r>
              <a:rPr lang="ru-RU" sz="2000" baseline="-25000" dirty="0" smtClean="0"/>
              <a:t>E</a:t>
            </a:r>
            <a:r>
              <a:rPr lang="en-US" sz="2000" dirty="0" smtClean="0"/>
              <a:t> </a:t>
            </a:r>
            <a:r>
              <a:rPr lang="ru-RU" sz="2000" dirty="0" smtClean="0"/>
              <a:t> основной вклад в магнитный поток хвоста начинает вносить диполь. Нас же по-прежнему интересует открытый поток, поэтому  расчеты модифицируются двумя способами .  a) </a:t>
            </a:r>
            <a:r>
              <a:rPr lang="ru-RU" sz="2000" dirty="0" smtClean="0">
                <a:solidFill>
                  <a:srgbClr val="FF0000"/>
                </a:solidFill>
              </a:rPr>
              <a:t>F</a:t>
            </a:r>
            <a:r>
              <a:rPr lang="ru-RU" sz="2000" baseline="-25000" dirty="0" smtClean="0">
                <a:solidFill>
                  <a:srgbClr val="FF0000"/>
                </a:solidFill>
              </a:rPr>
              <a:t>1</a:t>
            </a:r>
            <a:endParaRPr lang="en-US" sz="2000" baseline="-25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ru-RU" sz="2000" dirty="0" smtClean="0"/>
              <a:t>из баланса давлений на магнитопаузе рассчитываем радиус  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:                     </a:t>
            </a:r>
            <a:r>
              <a:rPr lang="ru-RU" sz="2200" dirty="0" smtClean="0"/>
              <a:t> </a:t>
            </a:r>
            <a:endParaRPr lang="en-US" sz="2200" dirty="0"/>
          </a:p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       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0.88Pd sin</a:t>
            </a:r>
            <a:r>
              <a:rPr lang="en-US" sz="2000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+ B</a:t>
            </a:r>
            <a:r>
              <a:rPr lang="en-US" sz="2000" baseline="-30000" dirty="0">
                <a:solidFill>
                  <a:srgbClr val="FF0000"/>
                </a:solidFill>
                <a:cs typeface="Times New Roman" pitchFamily="18" charset="0"/>
              </a:rPr>
              <a:t>SW</a:t>
            </a:r>
            <a:r>
              <a:rPr lang="en-US" sz="2000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/2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000" baseline="-30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+nkT</a:t>
            </a:r>
            <a:r>
              <a:rPr lang="en-US" sz="2000" baseline="-30000" dirty="0">
                <a:solidFill>
                  <a:srgbClr val="FF0000"/>
                </a:solidFill>
                <a:cs typeface="Times New Roman" pitchFamily="18" charset="0"/>
              </a:rPr>
              <a:t>sw 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= B</a:t>
            </a:r>
            <a:r>
              <a:rPr lang="en-US" sz="2000" baseline="-30000" dirty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sz="2000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/2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000" baseline="-30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ru-RU" sz="2000" baseline="-300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0000FF"/>
                </a:solidFill>
                <a:cs typeface="Times New Roman" pitchFamily="18" charset="0"/>
              </a:rPr>
              <a:t>→</a:t>
            </a:r>
            <a:r>
              <a:rPr lang="ru-RU" sz="2000" baseline="-30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sin</a:t>
            </a:r>
            <a:r>
              <a:rPr lang="en-US" sz="2000" baseline="3000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000" dirty="0">
                <a:solidFill>
                  <a:srgbClr val="0000FF"/>
                </a:solidFill>
                <a:cs typeface="Times New Roman" pitchFamily="18" charset="0"/>
              </a:rPr>
              <a:t> →</a:t>
            </a:r>
            <a:r>
              <a:rPr lang="en-US" sz="2000" dirty="0">
                <a:solidFill>
                  <a:srgbClr val="0000FF"/>
                </a:solidFill>
              </a:rPr>
              <a:t> R</a:t>
            </a:r>
            <a:r>
              <a:rPr lang="ru-RU" sz="2000" baseline="-25000" dirty="0" smtClean="0">
                <a:solidFill>
                  <a:srgbClr val="0000FF"/>
                </a:solidFill>
              </a:rPr>
              <a:t>T</a:t>
            </a:r>
            <a:endParaRPr lang="en-US" sz="2000" baseline="-300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•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вычитаем</a:t>
            </a:r>
            <a:r>
              <a:rPr lang="en-US" sz="2000" dirty="0" smtClean="0"/>
              <a:t> </a:t>
            </a:r>
            <a:r>
              <a:rPr lang="ru-RU" sz="2000" dirty="0" smtClean="0"/>
              <a:t>поле диполя из поля, измеренного в данной точке     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•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рассчитываем величину потока как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200" dirty="0">
                <a:solidFill>
                  <a:srgbClr val="FF0000"/>
                </a:solidFill>
              </a:rPr>
              <a:t>F</a:t>
            </a:r>
            <a:r>
              <a:rPr lang="ru-RU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 = 0.5 </a:t>
            </a:r>
            <a:r>
              <a:rPr lang="el-GR" sz="2200" i="1" dirty="0">
                <a:solidFill>
                  <a:srgbClr val="FF0000"/>
                </a:solidFill>
              </a:rPr>
              <a:t>π</a:t>
            </a:r>
            <a:r>
              <a:rPr lang="en-US" sz="2200" dirty="0">
                <a:solidFill>
                  <a:srgbClr val="FF0000"/>
                </a:solidFill>
              </a:rPr>
              <a:t> R</a:t>
            </a:r>
            <a:r>
              <a:rPr lang="ru-RU" sz="2200" baseline="-25000" dirty="0">
                <a:solidFill>
                  <a:srgbClr val="FF0000"/>
                </a:solidFill>
              </a:rPr>
              <a:t>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30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 (B</a:t>
            </a:r>
            <a:r>
              <a:rPr lang="en-US" sz="2200" baseline="-25000" dirty="0">
                <a:solidFill>
                  <a:srgbClr val="FF0000"/>
                </a:solidFill>
              </a:rPr>
              <a:t>L </a:t>
            </a:r>
            <a:r>
              <a:rPr lang="en-US" sz="2200" dirty="0">
                <a:solidFill>
                  <a:srgbClr val="FF0000"/>
                </a:solidFill>
              </a:rPr>
              <a:t>–B </a:t>
            </a:r>
            <a:r>
              <a:rPr lang="en-US" sz="2200" baseline="-25000" dirty="0">
                <a:solidFill>
                  <a:srgbClr val="FF0000"/>
                </a:solidFill>
              </a:rPr>
              <a:t>dip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endParaRPr lang="ru-RU" sz="2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rgbClr val="0000FF"/>
                </a:solidFill>
              </a:rPr>
              <a:t>  </a:t>
            </a:r>
            <a:r>
              <a:rPr lang="ru-RU" sz="2200" dirty="0" smtClean="0">
                <a:solidFill>
                  <a:srgbClr val="0000FF"/>
                </a:solidFill>
              </a:rPr>
              <a:t>В некоторых случаях </a:t>
            </a:r>
            <a:r>
              <a:rPr lang="en-US" sz="2200" dirty="0" smtClean="0">
                <a:solidFill>
                  <a:srgbClr val="0000FF"/>
                </a:solidFill>
              </a:rPr>
              <a:t>R</a:t>
            </a:r>
            <a:r>
              <a:rPr lang="ru-RU" sz="2200" baseline="-25000" dirty="0">
                <a:solidFill>
                  <a:srgbClr val="0000FF"/>
                </a:solidFill>
              </a:rPr>
              <a:t>T </a:t>
            </a:r>
            <a:r>
              <a:rPr lang="ru-RU" sz="2200" dirty="0" smtClean="0">
                <a:solidFill>
                  <a:srgbClr val="0000FF"/>
                </a:solidFill>
              </a:rPr>
              <a:t>не определяется, и мы вводим  </a:t>
            </a:r>
            <a:r>
              <a:rPr lang="ru-RU" sz="2200" dirty="0">
                <a:solidFill>
                  <a:srgbClr val="FF0000"/>
                </a:solidFill>
              </a:rPr>
              <a:t>F</a:t>
            </a:r>
            <a:r>
              <a:rPr lang="ru-RU" sz="2200" baseline="-25000" dirty="0">
                <a:solidFill>
                  <a:srgbClr val="FF0000"/>
                </a:solidFill>
              </a:rPr>
              <a:t>2</a:t>
            </a:r>
            <a:r>
              <a:rPr lang="ru-RU" sz="2200" dirty="0">
                <a:solidFill>
                  <a:srgbClr val="0000FF"/>
                </a:solidFill>
              </a:rPr>
              <a:t>:</a:t>
            </a: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ru-RU" sz="2000" dirty="0" smtClean="0">
                <a:solidFill>
                  <a:srgbClr val="003366"/>
                </a:solidFill>
              </a:rPr>
              <a:t>вычисляем  радиус  из  баланса давления sw с давлением  </a:t>
            </a:r>
            <a:r>
              <a:rPr lang="ru-RU" sz="2000" dirty="0" smtClean="0"/>
              <a:t>’внешнего’ поля</a:t>
            </a:r>
            <a:r>
              <a:rPr lang="en-US" sz="2000" dirty="0" smtClean="0"/>
              <a:t>:</a:t>
            </a:r>
            <a:endParaRPr lang="ru-RU" sz="2000" dirty="0"/>
          </a:p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 0.88Pd sin</a:t>
            </a:r>
            <a:r>
              <a:rPr lang="en-US" sz="2200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 + B</a:t>
            </a:r>
            <a:r>
              <a:rPr lang="en-US" sz="2200" baseline="-30000" dirty="0">
                <a:solidFill>
                  <a:srgbClr val="FF0000"/>
                </a:solidFill>
                <a:cs typeface="Times New Roman" pitchFamily="18" charset="0"/>
              </a:rPr>
              <a:t>SW</a:t>
            </a:r>
            <a:r>
              <a:rPr lang="en-US" sz="2200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/2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200" baseline="-30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+nkT</a:t>
            </a:r>
            <a:r>
              <a:rPr lang="en-US" sz="2200" baseline="-30000" dirty="0">
                <a:solidFill>
                  <a:srgbClr val="FF0000"/>
                </a:solidFill>
                <a:cs typeface="Times New Roman" pitchFamily="18" charset="0"/>
              </a:rPr>
              <a:t>sw  </a:t>
            </a: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en-US" sz="2200" dirty="0">
                <a:solidFill>
                  <a:srgbClr val="FF0000"/>
                </a:solidFill>
              </a:rPr>
              <a:t>(B</a:t>
            </a:r>
            <a:r>
              <a:rPr lang="en-US" sz="2200" baseline="-25000" dirty="0">
                <a:solidFill>
                  <a:srgbClr val="FF0000"/>
                </a:solidFill>
              </a:rPr>
              <a:t>L </a:t>
            </a:r>
            <a:r>
              <a:rPr lang="en-US" sz="2200" dirty="0">
                <a:solidFill>
                  <a:srgbClr val="FF0000"/>
                </a:solidFill>
              </a:rPr>
              <a:t>–B </a:t>
            </a:r>
            <a:r>
              <a:rPr lang="en-US" sz="2200" baseline="-25000" dirty="0">
                <a:solidFill>
                  <a:srgbClr val="FF0000"/>
                </a:solidFill>
              </a:rPr>
              <a:t>dip</a:t>
            </a:r>
            <a:r>
              <a:rPr lang="en-US" sz="2200" dirty="0">
                <a:solidFill>
                  <a:srgbClr val="FF0000"/>
                </a:solidFill>
              </a:rPr>
              <a:t>) </a:t>
            </a:r>
            <a:r>
              <a:rPr lang="ru-RU" sz="2200" baseline="30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/2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200" baseline="-30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ru-RU" sz="2200" baseline="-300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ru-RU" sz="2200" dirty="0">
                <a:solidFill>
                  <a:srgbClr val="0000FF"/>
                </a:solidFill>
                <a:cs typeface="Times New Roman" pitchFamily="18" charset="0"/>
              </a:rPr>
              <a:t>→</a:t>
            </a:r>
            <a:r>
              <a:rPr lang="ru-RU" sz="2200" baseline="-30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sin</a:t>
            </a:r>
            <a:r>
              <a:rPr lang="en-US" sz="2200" baseline="3000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2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2200" dirty="0">
                <a:solidFill>
                  <a:srgbClr val="0000FF"/>
                </a:solidFill>
                <a:cs typeface="Times New Roman" pitchFamily="18" charset="0"/>
              </a:rPr>
              <a:t> →</a:t>
            </a:r>
            <a:r>
              <a:rPr lang="en-US" sz="2200" dirty="0">
                <a:solidFill>
                  <a:srgbClr val="0000FF"/>
                </a:solidFill>
              </a:rPr>
              <a:t> R</a:t>
            </a:r>
            <a:r>
              <a:rPr lang="ru-RU" sz="2200" baseline="-25000" dirty="0">
                <a:solidFill>
                  <a:srgbClr val="0000FF"/>
                </a:solidFill>
              </a:rPr>
              <a:t>2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R</a:t>
            </a:r>
            <a:r>
              <a:rPr lang="ru-RU" sz="2000" baseline="-25000" dirty="0" smtClean="0">
                <a:solidFill>
                  <a:srgbClr val="0000FF"/>
                </a:solidFill>
              </a:rPr>
              <a:t>2</a:t>
            </a:r>
            <a:r>
              <a:rPr lang="ru-RU" sz="2000" dirty="0" smtClean="0">
                <a:solidFill>
                  <a:srgbClr val="0000FF"/>
                </a:solidFill>
                <a:cs typeface="Times New Roman" pitchFamily="18" charset="0"/>
              </a:rPr>
              <a:t>  соответствует поверхности внутри реальной магнитопаузы</a:t>
            </a: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•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рассчитываем величину потока как  </a:t>
            </a:r>
            <a:r>
              <a:rPr lang="en-US" sz="2200" dirty="0" smtClean="0">
                <a:solidFill>
                  <a:srgbClr val="FF0000"/>
                </a:solidFill>
              </a:rPr>
              <a:t>F</a:t>
            </a:r>
            <a:r>
              <a:rPr lang="ru-RU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 = 0.5 </a:t>
            </a:r>
            <a:r>
              <a:rPr lang="el-GR" sz="2200" i="1" dirty="0" smtClean="0">
                <a:solidFill>
                  <a:srgbClr val="FF0000"/>
                </a:solidFill>
              </a:rPr>
              <a:t>π</a:t>
            </a:r>
            <a:r>
              <a:rPr lang="en-US" sz="2200" dirty="0" smtClean="0">
                <a:solidFill>
                  <a:srgbClr val="FF0000"/>
                </a:solidFill>
              </a:rPr>
              <a:t> R</a:t>
            </a:r>
            <a:r>
              <a:rPr lang="ru-RU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 (B</a:t>
            </a:r>
            <a:r>
              <a:rPr lang="en-US" sz="2200" baseline="-25000" dirty="0" smtClean="0">
                <a:solidFill>
                  <a:srgbClr val="FF0000"/>
                </a:solidFill>
              </a:rPr>
              <a:t>L </a:t>
            </a:r>
            <a:r>
              <a:rPr lang="en-US" sz="2200" dirty="0" smtClean="0">
                <a:solidFill>
                  <a:srgbClr val="FF0000"/>
                </a:solidFill>
              </a:rPr>
              <a:t>–B </a:t>
            </a:r>
            <a:r>
              <a:rPr lang="en-US" sz="2200" baseline="-25000" dirty="0" smtClean="0">
                <a:solidFill>
                  <a:srgbClr val="FF0000"/>
                </a:solidFill>
              </a:rPr>
              <a:t>dip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endParaRPr lang="ru-RU" sz="22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200" dirty="0" smtClean="0">
                <a:solidFill>
                  <a:srgbClr val="0000FF"/>
                </a:solidFill>
              </a:rPr>
              <a:t>Величины </a:t>
            </a:r>
            <a:r>
              <a:rPr lang="ru-RU" sz="2200" dirty="0">
                <a:solidFill>
                  <a:srgbClr val="0000FF"/>
                </a:solidFill>
              </a:rPr>
              <a:t>F1 </a:t>
            </a:r>
            <a:r>
              <a:rPr lang="ru-RU" sz="2200" dirty="0" smtClean="0">
                <a:solidFill>
                  <a:srgbClr val="0000FF"/>
                </a:solidFill>
              </a:rPr>
              <a:t>и F2 – приближения магнитного потока, участвующего в глобальной циркуляции</a:t>
            </a:r>
            <a:endParaRPr lang="ru-RU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uphi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uphi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10230</TotalTime>
  <Words>1294</Words>
  <Application>Microsoft Office PowerPoint</Application>
  <PresentationFormat>On-screen Show (4:3)</PresentationFormat>
  <Paragraphs>207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Capsules</vt:lpstr>
      <vt:lpstr>Формула</vt:lpstr>
      <vt:lpstr>Acrobat Document</vt:lpstr>
      <vt:lpstr>Магнитный поток хвоста магнитосферы в эмпирической и МГД-моделях</vt:lpstr>
      <vt:lpstr>Циркуляция магнитного потока  в системе солнечный ветер - магнитосфера</vt:lpstr>
      <vt:lpstr>Методы оценки величины магнитного потока хвоста</vt:lpstr>
      <vt:lpstr>Глобальное МГД-моделирование (ССMC (http://ccmc.gsfc.nasa.gov) , FMI</vt:lpstr>
      <vt:lpstr>МГД-симуляции : определение положения магнитопаузы и расчет  магнитного потока</vt:lpstr>
      <vt:lpstr>Расчет магнитного потока в модели T13 </vt:lpstr>
      <vt:lpstr>Другой подход к расчету F (развитие подхода Petrinec&amp;Russell, JGR, 1996 ( PR96))</vt:lpstr>
      <vt:lpstr>Slide 8</vt:lpstr>
      <vt:lpstr>Slide 9</vt:lpstr>
      <vt:lpstr>Обоснование алгоритмов F1, F2 (BATS-R-US)</vt:lpstr>
      <vt:lpstr>Опробование  приближений F1 и  F2  на реальных данных </vt:lpstr>
      <vt:lpstr>       Сравнение результатов двух cимуляций (BATSRUS_Gordeev_110309_1, OpenGGCM_Gordeev_051810_1)   и Т13</vt:lpstr>
      <vt:lpstr>Расчет величин F1 и F2 для 3-х моделей   </vt:lpstr>
      <vt:lpstr>Алгоритмы F1, F2 в приложении к BATS-R-US</vt:lpstr>
      <vt:lpstr>Алгоритмы F1, F2 в приложении к T13</vt:lpstr>
      <vt:lpstr>Slide 16</vt:lpstr>
      <vt:lpstr>Регрессионный анализ для модели BATSRUS</vt:lpstr>
      <vt:lpstr>Выводы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</dc:creator>
  <cp:lastModifiedBy>Maria</cp:lastModifiedBy>
  <cp:revision>408</cp:revision>
  <dcterms:created xsi:type="dcterms:W3CDTF">2007-05-20T07:52:11Z</dcterms:created>
  <dcterms:modified xsi:type="dcterms:W3CDTF">2015-02-16T19:06:02Z</dcterms:modified>
</cp:coreProperties>
</file>