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5" r:id="rId3"/>
    <p:sldId id="302" r:id="rId4"/>
    <p:sldId id="284" r:id="rId5"/>
    <p:sldId id="268" r:id="rId6"/>
    <p:sldId id="295" r:id="rId7"/>
    <p:sldId id="311" r:id="rId8"/>
    <p:sldId id="297" r:id="rId9"/>
    <p:sldId id="281" r:id="rId10"/>
    <p:sldId id="298" r:id="rId11"/>
    <p:sldId id="303" r:id="rId12"/>
    <p:sldId id="296" r:id="rId13"/>
    <p:sldId id="304" r:id="rId14"/>
    <p:sldId id="307" r:id="rId15"/>
    <p:sldId id="305" r:id="rId16"/>
    <p:sldId id="301" r:id="rId17"/>
    <p:sldId id="306" r:id="rId18"/>
    <p:sldId id="293" r:id="rId19"/>
    <p:sldId id="308" r:id="rId20"/>
    <p:sldId id="257" r:id="rId21"/>
    <p:sldId id="309" r:id="rId22"/>
    <p:sldId id="310" r:id="rId23"/>
    <p:sldId id="292" r:id="rId24"/>
    <p:sldId id="299" r:id="rId25"/>
    <p:sldId id="294" r:id="rId26"/>
    <p:sldId id="280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2CA0"/>
    <a:srgbClr val="FF9900"/>
    <a:srgbClr val="080CB8"/>
    <a:srgbClr val="E22AC8"/>
    <a:srgbClr val="A9179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11" autoAdjust="0"/>
    <p:restoredTop sz="95276" autoAdjust="0"/>
  </p:normalViewPr>
  <p:slideViewPr>
    <p:cSldViewPr>
      <p:cViewPr varScale="1">
        <p:scale>
          <a:sx n="84" d="100"/>
          <a:sy n="84" d="100"/>
        </p:scale>
        <p:origin x="-17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2;&#1086;&#1080;%20&#1044;&#1086;&#1082;&#1091;&#1084;&#1077;&#1085;&#1090;&#1099;\2015\QP_2015\25012013\tmp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8.5046277436937684E-2"/>
          <c:y val="5.1400704154564839E-2"/>
          <c:w val="0.71044356955380572"/>
          <c:h val="0.8326195683872849"/>
        </c:manualLayout>
      </c:layout>
      <c:scatterChart>
        <c:scatterStyle val="lineMarker"/>
        <c:ser>
          <c:idx val="0"/>
          <c:order val="0"/>
          <c:tx>
            <c:strRef>
              <c:f>gain!$D$33</c:f>
              <c:strCache>
                <c:ptCount val="1"/>
                <c:pt idx="0">
                  <c:v>A=2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numRef>
              <c:f>gain!$C$34:$C$52</c:f>
              <c:numCache>
                <c:formatCode>General</c:formatCode>
                <c:ptCount val="19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3.9499999999999997</c:v>
                </c:pt>
                <c:pt idx="4">
                  <c:v>4.2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3.9499999999999997</c:v>
                </c:pt>
                <c:pt idx="9">
                  <c:v>3.9499999999999997</c:v>
                </c:pt>
                <c:pt idx="10">
                  <c:v>3.9499999999999997</c:v>
                </c:pt>
                <c:pt idx="11">
                  <c:v>4.2</c:v>
                </c:pt>
                <c:pt idx="12">
                  <c:v>4.2</c:v>
                </c:pt>
                <c:pt idx="13">
                  <c:v>3.7</c:v>
                </c:pt>
                <c:pt idx="14">
                  <c:v>3.9499999999999997</c:v>
                </c:pt>
                <c:pt idx="15">
                  <c:v>3.9499999999999997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</c:numCache>
            </c:numRef>
          </c:xVal>
          <c:yVal>
            <c:numRef>
              <c:f>gain!$D$34:$D$52</c:f>
              <c:numCache>
                <c:formatCode>General</c:formatCode>
                <c:ptCount val="19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  <c:pt idx="4">
                  <c:v>10</c:v>
                </c:pt>
                <c:pt idx="10">
                  <c:v>15</c:v>
                </c:pt>
              </c:numCache>
            </c:numRef>
          </c:yVal>
        </c:ser>
        <c:ser>
          <c:idx val="1"/>
          <c:order val="1"/>
          <c:tx>
            <c:strRef>
              <c:f>gain!$E$33</c:f>
              <c:strCache>
                <c:ptCount val="1"/>
                <c:pt idx="0">
                  <c:v>A=3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10"/>
            <c:spPr>
              <a:ln w="15875">
                <a:solidFill>
                  <a:srgbClr val="FF0000"/>
                </a:solidFill>
              </a:ln>
            </c:spPr>
          </c:marker>
          <c:xVal>
            <c:numRef>
              <c:f>gain!$C$34:$C$52</c:f>
              <c:numCache>
                <c:formatCode>General</c:formatCode>
                <c:ptCount val="19"/>
                <c:pt idx="0">
                  <c:v>3.7</c:v>
                </c:pt>
                <c:pt idx="1">
                  <c:v>3.7</c:v>
                </c:pt>
                <c:pt idx="2">
                  <c:v>3.7</c:v>
                </c:pt>
                <c:pt idx="3">
                  <c:v>3.9499999999999997</c:v>
                </c:pt>
                <c:pt idx="4">
                  <c:v>4.2</c:v>
                </c:pt>
                <c:pt idx="5">
                  <c:v>3.7</c:v>
                </c:pt>
                <c:pt idx="6">
                  <c:v>3.7</c:v>
                </c:pt>
                <c:pt idx="7">
                  <c:v>3.7</c:v>
                </c:pt>
                <c:pt idx="8">
                  <c:v>3.9499999999999997</c:v>
                </c:pt>
                <c:pt idx="9">
                  <c:v>3.9499999999999997</c:v>
                </c:pt>
                <c:pt idx="10">
                  <c:v>3.9499999999999997</c:v>
                </c:pt>
                <c:pt idx="11">
                  <c:v>4.2</c:v>
                </c:pt>
                <c:pt idx="12">
                  <c:v>4.2</c:v>
                </c:pt>
                <c:pt idx="13">
                  <c:v>3.7</c:v>
                </c:pt>
                <c:pt idx="14">
                  <c:v>3.9499999999999997</c:v>
                </c:pt>
                <c:pt idx="15">
                  <c:v>3.9499999999999997</c:v>
                </c:pt>
                <c:pt idx="16">
                  <c:v>4.2</c:v>
                </c:pt>
                <c:pt idx="17">
                  <c:v>4.2</c:v>
                </c:pt>
                <c:pt idx="18">
                  <c:v>4.2</c:v>
                </c:pt>
              </c:numCache>
            </c:numRef>
          </c:xVal>
          <c:yVal>
            <c:numRef>
              <c:f>gain!$E$34:$E$52</c:f>
              <c:numCache>
                <c:formatCode>General</c:formatCode>
                <c:ptCount val="19"/>
                <c:pt idx="5">
                  <c:v>20</c:v>
                </c:pt>
                <c:pt idx="6">
                  <c:v>30</c:v>
                </c:pt>
                <c:pt idx="7">
                  <c:v>15</c:v>
                </c:pt>
                <c:pt idx="8">
                  <c:v>15</c:v>
                </c:pt>
                <c:pt idx="9">
                  <c:v>10</c:v>
                </c:pt>
                <c:pt idx="10">
                  <c:v>20</c:v>
                </c:pt>
                <c:pt idx="11">
                  <c:v>10</c:v>
                </c:pt>
                <c:pt idx="12">
                  <c:v>15</c:v>
                </c:pt>
              </c:numCache>
            </c:numRef>
          </c:yVal>
        </c:ser>
        <c:axId val="74141696"/>
        <c:axId val="74143616"/>
      </c:scatterChart>
      <c:valAx>
        <c:axId val="74141696"/>
        <c:scaling>
          <c:orientation val="minMax"/>
        </c:scaling>
        <c:axPos val="b"/>
        <c:numFmt formatCode="General" sourceLinked="1"/>
        <c:tickLblPos val="nextTo"/>
        <c:spPr>
          <a:ln w="15875"/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Calibri"/>
              </a:defRPr>
            </a:pPr>
            <a:endParaRPr lang="ru-RU"/>
          </a:p>
        </c:txPr>
        <c:crossAx val="74143616"/>
        <c:crosses val="autoZero"/>
        <c:crossBetween val="midCat"/>
      </c:valAx>
      <c:valAx>
        <c:axId val="74143616"/>
        <c:scaling>
          <c:orientation val="minMax"/>
          <c:max val="35"/>
        </c:scaling>
        <c:axPos val="l"/>
        <c:numFmt formatCode="General" sourceLinked="1"/>
        <c:tickLblPos val="nextTo"/>
        <c:spPr>
          <a:ln w="15875"/>
        </c:spPr>
        <c:txPr>
          <a:bodyPr/>
          <a:lstStyle/>
          <a:p>
            <a:pPr>
              <a:defRPr sz="1400" baseline="0"/>
            </a:pPr>
            <a:endParaRPr lang="ru-RU"/>
          </a:p>
        </c:txPr>
        <c:crossAx val="74141696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61463757655293094"/>
          <c:y val="0.10609762321376499"/>
          <c:w val="0.10814238845144362"/>
          <c:h val="0.16743438320210061"/>
        </c:manualLayout>
      </c:layout>
    </c:legend>
    <c:plotVisOnly val="1"/>
    <c:dispBlanksAs val="gap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0.00533</cdr:x>
      <cdr:y>0.00889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0.06812</cdr:x>
      <cdr:y>0.03722</cdr:y>
    </cdr:from>
    <cdr:to>
      <cdr:x>0.16739</cdr:x>
      <cdr:y>0.13097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2087" y="102108"/>
          <a:ext cx="454775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>
              <a:latin typeface="Calibri"/>
            </a:rPr>
            <a:t>We,</a:t>
          </a:r>
          <a:r>
            <a:rPr lang="en-US" sz="1600" baseline="0">
              <a:latin typeface="Calibri"/>
            </a:rPr>
            <a:t> keV</a:t>
          </a:r>
          <a:endParaRPr lang="ru-RU" sz="1600">
            <a:latin typeface="Calibri"/>
          </a:endParaRPr>
        </a:p>
      </cdr:txBody>
    </cdr:sp>
  </cdr:relSizeAnchor>
  <cdr:relSizeAnchor xmlns:cdr="http://schemas.openxmlformats.org/drawingml/2006/chartDrawing">
    <cdr:from>
      <cdr:x>0.70852</cdr:x>
      <cdr:y>0.77128</cdr:y>
    </cdr:from>
    <cdr:to>
      <cdr:x>0.95181</cdr:x>
      <cdr:y>0.97674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234586" y="2388148"/>
          <a:ext cx="1454046" cy="6361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600" dirty="0">
              <a:latin typeface="Calibri"/>
            </a:rPr>
            <a:t> </a:t>
          </a:r>
          <a:r>
            <a:rPr lang="en-US" sz="1800" baseline="0" dirty="0">
              <a:latin typeface="Calibri"/>
            </a:rPr>
            <a:t>L</a:t>
          </a:r>
          <a:endParaRPr lang="ru-RU" sz="1800" baseline="0" dirty="0">
            <a:latin typeface="Calibri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709630-817E-4BD4-9EE0-F421387F3B5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E58EB5A-9D32-49D6-A3DD-0072777C4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05B467-7D8F-4354-ABC1-FF9A6CEFF8F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z="1800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C0DAED-869B-4BF2-A60B-24036749965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А б а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ABDB11-F48E-41BE-AFD5-0815093B86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максимумы инкремента  для электронов  10-20 кэВ  попадают в полосу 2-4 кГц  для  </a:t>
            </a:r>
            <a:r>
              <a:rPr lang="en-US" smtClean="0"/>
              <a:t>L</a:t>
            </a:r>
            <a:r>
              <a:rPr lang="ru-RU" smtClean="0"/>
              <a:t> оболочек    </a:t>
            </a:r>
            <a:r>
              <a:rPr lang="en-US" smtClean="0"/>
              <a:t>L</a:t>
            </a:r>
            <a:r>
              <a:rPr lang="ru-RU" smtClean="0"/>
              <a:t>= 3.7- 4,2  то есть электроны 10-20 кэВ  могут генерировать наблюдаемые частоты </a:t>
            </a:r>
            <a:r>
              <a:rPr lang="en-US" smtClean="0"/>
              <a:t>QP</a:t>
            </a:r>
            <a:r>
              <a:rPr lang="ru-RU" smtClean="0"/>
              <a:t>   в диапазоне </a:t>
            </a:r>
            <a:r>
              <a:rPr lang="en-US" smtClean="0"/>
              <a:t>L</a:t>
            </a:r>
            <a:r>
              <a:rPr lang="ru-RU" smtClean="0"/>
              <a:t>= 3.7- 4,2,     где мы предполагаем источник. </a:t>
            </a:r>
          </a:p>
          <a:p>
            <a:r>
              <a:rPr lang="ru-RU" smtClean="0"/>
              <a:t>Энергии электронов , для которых максимум усиления ,    в полосе 2-4 кГц  </a:t>
            </a:r>
          </a:p>
          <a:p>
            <a:endParaRPr lang="ru-RU" smtClean="0"/>
          </a:p>
          <a:p>
            <a:r>
              <a:rPr lang="ru-RU" smtClean="0"/>
              <a:t>электроны  с </a:t>
            </a:r>
            <a:r>
              <a:rPr lang="en-US" smtClean="0"/>
              <a:t>We </a:t>
            </a:r>
            <a:r>
              <a:rPr lang="ru-RU" smtClean="0"/>
              <a:t>10-20 кэВ  могут генерировать   частоты </a:t>
            </a:r>
            <a:r>
              <a:rPr lang="en-US" smtClean="0"/>
              <a:t>QP</a:t>
            </a:r>
            <a:r>
              <a:rPr lang="ru-RU" smtClean="0"/>
              <a:t> излучений  </a:t>
            </a:r>
            <a:r>
              <a:rPr lang="en-US" smtClean="0"/>
              <a:t> 2-4  </a:t>
            </a:r>
            <a:r>
              <a:rPr lang="ru-RU" smtClean="0"/>
              <a:t>кГц   в диапазоне </a:t>
            </a:r>
            <a:r>
              <a:rPr lang="en-US" smtClean="0"/>
              <a:t>L</a:t>
            </a:r>
            <a:r>
              <a:rPr lang="ru-RU" smtClean="0"/>
              <a:t>= 3.7- 4,2,    где мы предполагаем   источник </a:t>
            </a:r>
            <a:r>
              <a:rPr lang="en-US" smtClean="0"/>
              <a:t>QP</a:t>
            </a:r>
            <a:r>
              <a:rPr lang="ru-RU" smtClean="0"/>
              <a:t>. </a:t>
            </a:r>
          </a:p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36479F-2F6E-4853-8865-5642C087678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что изменения периодов следования QP элементов не были связаны с изменением положения спутника в пространстве, а носили преимущественно  временной характер 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C553E2-2510-4EAA-A16D-228CBA6C5E7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Спасибо за внимание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C1A35-E196-4C9D-B8E6-61784243D1E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Периоды </a:t>
            </a:r>
            <a:r>
              <a:rPr lang="en-US" smtClean="0"/>
              <a:t>QP </a:t>
            </a:r>
            <a:r>
              <a:rPr lang="ru-RU" smtClean="0"/>
              <a:t>излучений </a:t>
            </a:r>
            <a:r>
              <a:rPr lang="en-US" smtClean="0"/>
              <a:t> </a:t>
            </a:r>
            <a:r>
              <a:rPr lang="ru-RU" smtClean="0"/>
              <a:t>уменьшались  во времени от 5 мин до 2 мин. Частота  </a:t>
            </a:r>
            <a:r>
              <a:rPr lang="en-US" smtClean="0"/>
              <a:t>QP </a:t>
            </a:r>
            <a:r>
              <a:rPr lang="ru-RU" smtClean="0"/>
              <a:t>излучений  увеличивалась. </a:t>
            </a:r>
          </a:p>
          <a:p>
            <a:r>
              <a:rPr lang="ru-RU" smtClean="0"/>
              <a:t>Основное отличие спектров </a:t>
            </a:r>
            <a:r>
              <a:rPr lang="en-US" smtClean="0"/>
              <a:t>QP  </a:t>
            </a:r>
            <a:r>
              <a:rPr lang="ru-RU" smtClean="0"/>
              <a:t>элементов  на спутнике и на земле  -    в низкочастотной части </a:t>
            </a:r>
            <a:r>
              <a:rPr lang="en-US" smtClean="0"/>
              <a:t>QP</a:t>
            </a:r>
            <a:r>
              <a:rPr lang="ru-RU" smtClean="0"/>
              <a:t> элементов  на частотах 2-4 кГц  на спутнике  присутствует интесвный хисс , практически отсутствующий на земле.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FE589F-FFD8-4C07-A2A2-33FEE9539D8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smtClean="0"/>
              <a:t>děkuji moc</a:t>
            </a:r>
            <a:r>
              <a:rPr lang="ru-RU" smtClean="0"/>
              <a:t>  </a:t>
            </a:r>
          </a:p>
          <a:p>
            <a:endParaRPr lang="ru-RU" smtClean="0"/>
          </a:p>
          <a:p>
            <a:r>
              <a:rPr lang="ru-RU" smtClean="0"/>
              <a:t>, PLANSVDF -  планарность с учетом электрического поля эта характеристика дает нуль, если две встречные волны имеют одинаковые амплитуды.</a:t>
            </a:r>
            <a:br>
              <a:rPr lang="ru-RU" smtClean="0"/>
            </a:br>
            <a:r>
              <a:rPr lang="ru-RU" smtClean="0"/>
              <a:t> 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156A9F-DC00-4D6C-8491-E52F9BF3FFEC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Численное моделирование дает этого механизма  дает хорошее  согласие с наблюдениями, например модель проточного циклотронного мазера с дрейфовыми потерями описывает QP2 попременно  различные скорости дрейфа частоты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4C0E4D-DBDC-4006-9B9E-48F47CDBD490}" type="slidenum">
              <a:rPr lang="ru-RU" smtClean="0">
                <a:latin typeface="Arial" charset="0"/>
              </a:rPr>
              <a:pPr/>
              <a:t>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QP </a:t>
            </a:r>
            <a:r>
              <a:rPr lang="ru-RU" smtClean="0"/>
              <a:t>эмиссии наблюдались </a:t>
            </a:r>
            <a:r>
              <a:rPr lang="en-US" smtClean="0"/>
              <a:t> </a:t>
            </a:r>
            <a:r>
              <a:rPr lang="ru-RU" smtClean="0"/>
              <a:t>c  23</a:t>
            </a:r>
            <a:r>
              <a:rPr lang="en-US" smtClean="0"/>
              <a:t> UT </a:t>
            </a:r>
            <a:r>
              <a:rPr lang="ru-RU" smtClean="0"/>
              <a:t>в течение </a:t>
            </a:r>
            <a:r>
              <a:rPr lang="en-US" smtClean="0"/>
              <a:t>40 </a:t>
            </a:r>
            <a:r>
              <a:rPr lang="ru-RU" smtClean="0"/>
              <a:t>мин внутри плазмосферы на   </a:t>
            </a:r>
            <a:r>
              <a:rPr lang="ru-RU" i="1" smtClean="0"/>
              <a:t>L</a:t>
            </a:r>
            <a:r>
              <a:rPr lang="ru-RU" smtClean="0"/>
              <a:t> = 3 - 4,5  в ночном секторе (22-23 MLT). вблизи экватора   5-8 </a:t>
            </a:r>
            <a:r>
              <a:rPr lang="ru-RU" baseline="30000" smtClean="0"/>
              <a:t>0 </a:t>
            </a:r>
            <a:r>
              <a:rPr lang="ru-RU" smtClean="0"/>
              <a:t>, двигался  в область больших широт. При этом верхняя частота QP эмиссий увеличивалась от 4.5 кГц до 6.5 кГц, а временной интервал между QP элементами уменьшался в два раза от 5 мин. до 2.5 мин. 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5294AD-F505-4EA2-88BC-2DDD4392982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849484-9AFC-42FC-8EE1-A06769111D66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Одновременные наблюдения ОНЧ излучений на станции в Северной Финляндии показали взаимно однозначное соответствие между QP элементами и подобие их частотных характеристик на спутнике RBSP и на Земле, что позволило разделить пространственные и временные вариации на ИСЗ и установить, что изменения частоты и периодов следования QP элементов не были связаны с изменением положения спутника в пространстве, а носили исключительно временной характер и были связаны, по-видимому, с интенсивной суббурей (AE ≈ 400 nT), развивавшейся в ночном секторе.  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AB47E5C-7D9F-4A65-84A0-9F90EEBF88D5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Колебания магнитного поля</a:t>
            </a:r>
            <a:r>
              <a:rPr lang="ru-RU" b="1" smtClean="0">
                <a:solidFill>
                  <a:srgbClr val="0070C0"/>
                </a:solidFill>
                <a:latin typeface="Arial" charset="0"/>
              </a:rPr>
              <a:t>на спутнике</a:t>
            </a:r>
            <a:r>
              <a:rPr lang="en-US" b="1" smtClean="0">
                <a:solidFill>
                  <a:srgbClr val="0070C0"/>
                </a:solidFill>
                <a:latin typeface="Arial" charset="0"/>
              </a:rPr>
              <a:t> RBSP</a:t>
            </a:r>
            <a:r>
              <a:rPr lang="ru-RU" b="1" smtClean="0">
                <a:solidFill>
                  <a:srgbClr val="0070C0"/>
                </a:solidFill>
                <a:latin typeface="Arial" charset="0"/>
              </a:rPr>
              <a:t> вблизи экватора  </a:t>
            </a:r>
            <a:r>
              <a:rPr lang="ru-RU" smtClean="0"/>
              <a:t> наблюдаются, но как раз в наиболее вероятной области источника </a:t>
            </a:r>
            <a:r>
              <a:rPr lang="ru-RU" b="1" smtClean="0">
                <a:solidFill>
                  <a:srgbClr val="0070C0"/>
                </a:solidFill>
                <a:latin typeface="Arial" charset="0"/>
              </a:rPr>
              <a:t>с 23.20</a:t>
            </a:r>
            <a:r>
              <a:rPr lang="en-US" b="1" smtClean="0">
                <a:solidFill>
                  <a:srgbClr val="0070C0"/>
                </a:solidFill>
                <a:latin typeface="Arial" charset="0"/>
              </a:rPr>
              <a:t> UT </a:t>
            </a:r>
            <a:r>
              <a:rPr lang="ru-RU" b="1" smtClean="0">
                <a:solidFill>
                  <a:srgbClr val="0070C0"/>
                </a:solidFill>
                <a:latin typeface="Arial" charset="0"/>
              </a:rPr>
              <a:t>до 23.40 </a:t>
            </a:r>
            <a:r>
              <a:rPr lang="en-US" b="1" smtClean="0">
                <a:solidFill>
                  <a:srgbClr val="0070C0"/>
                </a:solidFill>
                <a:latin typeface="Arial" charset="0"/>
              </a:rPr>
              <a:t>UT</a:t>
            </a:r>
            <a:r>
              <a:rPr lang="ru-RU" b="1" smtClean="0">
                <a:solidFill>
                  <a:srgbClr val="0070C0"/>
                </a:solidFill>
                <a:latin typeface="Arial" charset="0"/>
              </a:rPr>
              <a:t>  геомагнитные пульсации  </a:t>
            </a:r>
          </a:p>
          <a:p>
            <a:r>
              <a:rPr lang="ru-RU" b="1" smtClean="0">
                <a:solidFill>
                  <a:srgbClr val="0070C0"/>
                </a:solidFill>
                <a:latin typeface="Arial" charset="0"/>
              </a:rPr>
              <a:t> не наблюдались    </a:t>
            </a:r>
          </a:p>
          <a:p>
            <a:r>
              <a:rPr lang="ru-RU" smtClean="0"/>
              <a:t>т.е. это QP2.</a:t>
            </a:r>
            <a:br>
              <a:rPr lang="ru-RU" smtClean="0"/>
            </a:br>
            <a:r>
              <a:rPr lang="ru-RU" smtClean="0"/>
              <a:t> </a:t>
            </a:r>
          </a:p>
          <a:p>
            <a:r>
              <a:rPr lang="ru-RU" smtClean="0"/>
              <a:t>отсутствие геомагнитных пульсаций с периодами, соответствующими периодам QP излучений и характерный вид динамических спектров с повышающимися по частоте QP элементами позволили нам отнести рассматриваемые сигналы к типу QP2</a:t>
            </a:r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9DF29C-53CD-46AD-BAC9-10CF5627D2D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L</a:t>
            </a:r>
            <a:r>
              <a:rPr lang="ru-RU" smtClean="0"/>
              <a:t> оболочка  низкоширотной  границы электронов с энергиями ниже 10 кэв  увеличивается  с  увеличением энергии  то есть  дрейф в электрическом поле </a:t>
            </a:r>
          </a:p>
          <a:p>
            <a:r>
              <a:rPr lang="en-US" smtClean="0"/>
              <a:t>L</a:t>
            </a:r>
            <a:r>
              <a:rPr lang="ru-RU" smtClean="0"/>
              <a:t> оболочка  полярной   границы электронов с энергиями выше  10 кэв  увеличивается  с  уменьшением энергии</a:t>
            </a:r>
          </a:p>
          <a:p>
            <a:r>
              <a:rPr lang="ru-RU" smtClean="0"/>
              <a:t>,  </a:t>
            </a:r>
          </a:p>
          <a:p>
            <a:r>
              <a:rPr lang="ru-RU" smtClean="0"/>
              <a:t>динамика электронов  с </a:t>
            </a:r>
            <a:r>
              <a:rPr lang="en-US" smtClean="0"/>
              <a:t>We </a:t>
            </a:r>
            <a:r>
              <a:rPr lang="ru-RU" smtClean="0"/>
              <a:t>≈ ~ </a:t>
            </a:r>
            <a:r>
              <a:rPr lang="en-US" smtClean="0"/>
              <a:t>10 </a:t>
            </a:r>
            <a:r>
              <a:rPr lang="ru-RU" smtClean="0"/>
              <a:t> кэв определяется как дрейфом в электрическим поле, так и  в магнитном поле земли.  </a:t>
            </a:r>
          </a:p>
          <a:p>
            <a:r>
              <a:rPr lang="ru-RU" smtClean="0"/>
              <a:t>В области наблюдения </a:t>
            </a:r>
            <a:r>
              <a:rPr lang="en-US" smtClean="0"/>
              <a:t>QP</a:t>
            </a:r>
            <a:r>
              <a:rPr lang="ru-RU" smtClean="0"/>
              <a:t> излучений есть как суббуревые, так и  захваченные электроны.  </a:t>
            </a:r>
          </a:p>
          <a:p>
            <a:endParaRPr lang="ru-RU" smtClean="0"/>
          </a:p>
          <a:p>
            <a:r>
              <a:rPr lang="ru-RU" smtClean="0"/>
              <a:t>Рассмотрим питч угловые распределения </a:t>
            </a:r>
          </a:p>
          <a:p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296F07-5A63-4543-BAB8-B56F0298D49A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smtClean="0"/>
              <a:t>13</a:t>
            </a:r>
            <a:r>
              <a:rPr lang="en-US" sz="2400" b="1" smtClean="0"/>
              <a:t>,6-48,7 keV  7,6-35,9 keV </a:t>
            </a:r>
            <a:r>
              <a:rPr lang="ru-RU" sz="2400" b="1" smtClean="0"/>
              <a:t>1</a:t>
            </a:r>
            <a:r>
              <a:rPr lang="en-US" sz="2400" b="1" smtClean="0"/>
              <a:t>,</a:t>
            </a:r>
            <a:r>
              <a:rPr lang="ru-RU" sz="2400" b="1" smtClean="0"/>
              <a:t>3</a:t>
            </a:r>
            <a:r>
              <a:rPr lang="en-US" sz="2400" b="1" smtClean="0"/>
              <a:t>-22,7 keV  </a:t>
            </a:r>
            <a:endParaRPr lang="ru-RU" sz="2400" b="1" baseline="30000" smtClean="0"/>
          </a:p>
          <a:p>
            <a:endParaRPr lang="ru-RU" sz="2400" b="1" baseline="30000" smtClean="0"/>
          </a:p>
          <a:p>
            <a:endParaRPr lang="ru-RU" sz="2400" b="1" baseline="3000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B74FCE-0E57-401C-9364-6646F6F1767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D93E08-F39F-4F25-A65F-BFDECF5179A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1CE7-E248-4981-9925-850A64468B2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1BC02-95C1-4724-97E1-577B5058FB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0D37-E80D-4F92-B880-FBB45DC2D88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8565-8FBA-4347-85DF-FFE5B7F47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3677-D202-4E46-AF3B-C0765EDC2342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F6FA0-AAF6-4950-9565-D76240755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7AE4-DE51-45A0-9B5C-69DB6823994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BCC9-EE57-4299-B377-A653F3A42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5DDE-D152-44D1-BA83-12B7DCCF9FB6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3316C-A481-4ECE-8B9E-C39698BDD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4F36C-2E56-4009-ACAE-4E5E6F706CB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7AEB-A4C1-4DCF-84BE-9A4FE57D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30108-8515-4C2E-A796-E465766C2A0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7C960-51BB-4C7C-9733-FCBE2E2FF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30A89-0CB1-4B93-9801-27C379406657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137D4-1C74-4840-8D3E-A6F1B9AA1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3896-3A0C-4D9E-9A4D-B300CA60C04E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CF1DC-F21E-4F6A-8AA8-8180A1FE8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1E9D5-FE28-4AA0-B8F6-C8CBE33CB4D3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77DE8-F1B0-4165-A35E-63DB1F40B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2A66-FE17-480C-B17C-44FB7109CAC0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7E3A-33D9-4D7E-BD3A-2D29E23D0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F83166-FF0C-4B20-92A8-91AA4D98C441}" type="datetimeFigureOut">
              <a:rPr lang="ru-RU"/>
              <a:pPr>
                <a:defRPr/>
              </a:pPr>
              <a:t>17.02.2015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1510BE-390B-4CAC-AF0B-98F948C8E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492375"/>
            <a:ext cx="8713788" cy="147002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1600" dirty="0"/>
              <a:t/>
            </a:r>
            <a:br>
              <a:rPr lang="ru-RU" sz="1600" dirty="0"/>
            </a:b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900" b="1" dirty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. Е. Титова </a:t>
            </a: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(1), </a:t>
            </a:r>
            <a:r>
              <a:rPr lang="ru-RU" sz="2900" b="1" dirty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Б. В. </a:t>
            </a:r>
            <a:r>
              <a:rPr lang="ru-RU" sz="2900" b="1" dirty="0" err="1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Козелов</a:t>
            </a: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 (1),</a:t>
            </a:r>
            <a:r>
              <a:rPr lang="en-US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А.Г</a:t>
            </a:r>
            <a:r>
              <a:rPr lang="ru-RU" sz="2900" b="1" dirty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900" b="1" dirty="0" err="1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Демехов</a:t>
            </a: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 (2), </a:t>
            </a:r>
            <a:r>
              <a:rPr lang="ru-RU" sz="2900" b="1" dirty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Ю. </a:t>
            </a:r>
            <a:r>
              <a:rPr lang="ru-RU" sz="2900" b="1" dirty="0" err="1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Маннинен</a:t>
            </a:r>
            <a:r>
              <a:rPr lang="ru-RU" sz="2900" b="1" dirty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202CA0"/>
                </a:solidFill>
                <a:latin typeface="Arial" pitchFamily="34" charset="0"/>
                <a:cs typeface="Arial" pitchFamily="34" charset="0"/>
              </a:rPr>
              <a:t>(3) </a:t>
            </a:r>
            <a:r>
              <a:rPr lang="ru-RU" sz="2900" dirty="0">
                <a:latin typeface="Arial" pitchFamily="34" charset="0"/>
                <a:cs typeface="Arial" pitchFamily="34" charset="0"/>
              </a:rPr>
              <a:t/>
            </a:r>
            <a:br>
              <a:rPr lang="ru-RU" sz="2900" dirty="0">
                <a:latin typeface="Arial" pitchFamily="34" charset="0"/>
                <a:cs typeface="Arial" pitchFamily="34" charset="0"/>
              </a:rPr>
            </a:br>
            <a:r>
              <a:rPr lang="ru-RU" sz="29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-217488" y="476250"/>
            <a:ext cx="93614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70C0"/>
                </a:solidFill>
                <a:latin typeface="Arial" charset="0"/>
              </a:rPr>
              <a:t>ОДНОВРЕМЕННЫЕ НАБЛЮДЕНИЯ КВАЗИПЕРИОДИЧЕСКИХ ОНЧ ИЗЛУЧЕНИЙ НА СПУТНИКЕ RBSP И НА ЗЕМЛЕ </a:t>
            </a:r>
            <a:endParaRPr lang="ru-RU" sz="3200"/>
          </a:p>
        </p:txBody>
      </p:sp>
      <p:sp>
        <p:nvSpPr>
          <p:cNvPr id="3076" name="Прямоугольник 4"/>
          <p:cNvSpPr>
            <a:spLocks noChangeArrowheads="1"/>
          </p:cNvSpPr>
          <p:nvPr/>
        </p:nvSpPr>
        <p:spPr bwMode="auto">
          <a:xfrm>
            <a:off x="3059113" y="4437063"/>
            <a:ext cx="58705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ru-RU" sz="2200" i="1">
                <a:solidFill>
                  <a:srgbClr val="080CB8"/>
                </a:solidFill>
                <a:latin typeface="Arial" charset="0"/>
              </a:rPr>
              <a:t> ПГИ КНЦ РАН, г. Апатиты, Россия;</a:t>
            </a:r>
          </a:p>
          <a:p>
            <a:pPr marL="342900" indent="-342900">
              <a:buFontTx/>
              <a:buAutoNum type="arabicParenBoth"/>
            </a:pPr>
            <a:r>
              <a:rPr lang="ru-RU" sz="2200" i="1">
                <a:solidFill>
                  <a:srgbClr val="080CB8"/>
                </a:solidFill>
                <a:latin typeface="Arial" charset="0"/>
              </a:rPr>
              <a:t> ИПФ РАН, г. Нижний Новгород, Россия</a:t>
            </a:r>
            <a:r>
              <a:rPr lang="en-US" sz="2200" i="1">
                <a:solidFill>
                  <a:srgbClr val="080CB8"/>
                </a:solidFill>
                <a:latin typeface="Arial" charset="0"/>
              </a:rPr>
              <a:t>;</a:t>
            </a:r>
          </a:p>
          <a:p>
            <a:pPr marL="342900" indent="-342900">
              <a:buFontTx/>
              <a:buAutoNum type="arabicParenBoth"/>
            </a:pPr>
            <a:r>
              <a:rPr lang="ru-RU" sz="2200" i="1">
                <a:solidFill>
                  <a:srgbClr val="080CB8"/>
                </a:solidFill>
                <a:latin typeface="Arial" charset="0"/>
              </a:rPr>
              <a:t> Обсерватория Соданкюла, Финлядия</a:t>
            </a:r>
            <a:endParaRPr lang="ru-RU" sz="2200">
              <a:solidFill>
                <a:srgbClr val="080CB8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D:\Мои Документы\2015\QP_2015\25012013\electron_25012013\2013-01-25_A_hope_PA-ani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765175"/>
            <a:ext cx="6696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27313" y="4581525"/>
            <a:ext cx="2232025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6875463" y="1412875"/>
            <a:ext cx="1598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Flux (90</a:t>
            </a:r>
            <a:r>
              <a:rPr lang="ru-RU" sz="2400" baseline="30000">
                <a:latin typeface="Arial" charset="0"/>
              </a:rPr>
              <a:t>0</a:t>
            </a:r>
            <a:r>
              <a:rPr lang="ru-RU" sz="2400">
                <a:latin typeface="Arial" charset="0"/>
              </a:rPr>
              <a:t>) </a:t>
            </a:r>
          </a:p>
        </p:txBody>
      </p:sp>
      <p:sp>
        <p:nvSpPr>
          <p:cNvPr id="12293" name="Прямоугольник 9"/>
          <p:cNvSpPr>
            <a:spLocks noChangeArrowheads="1"/>
          </p:cNvSpPr>
          <p:nvPr/>
        </p:nvSpPr>
        <p:spPr bwMode="auto">
          <a:xfrm>
            <a:off x="6875463" y="2781300"/>
            <a:ext cx="15986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Flux (54</a:t>
            </a:r>
            <a:r>
              <a:rPr lang="ru-RU" sz="2400" baseline="30000">
                <a:latin typeface="Arial" charset="0"/>
              </a:rPr>
              <a:t>0</a:t>
            </a:r>
            <a:r>
              <a:rPr lang="ru-RU" sz="2400">
                <a:latin typeface="Arial" charset="0"/>
              </a:rPr>
              <a:t>) </a:t>
            </a:r>
          </a:p>
        </p:txBody>
      </p:sp>
      <p:sp>
        <p:nvSpPr>
          <p:cNvPr id="12294" name="Прямоугольник 10"/>
          <p:cNvSpPr>
            <a:spLocks noChangeArrowheads="1"/>
          </p:cNvSpPr>
          <p:nvPr/>
        </p:nvSpPr>
        <p:spPr bwMode="auto">
          <a:xfrm>
            <a:off x="6300788" y="4005263"/>
            <a:ext cx="30114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Flux (90</a:t>
            </a:r>
            <a:r>
              <a:rPr lang="ru-RU" sz="2400" baseline="30000">
                <a:latin typeface="Arial" charset="0"/>
              </a:rPr>
              <a:t>0</a:t>
            </a:r>
            <a:r>
              <a:rPr lang="ru-RU" sz="2400">
                <a:latin typeface="Arial" charset="0"/>
              </a:rPr>
              <a:t>)/</a:t>
            </a:r>
            <a:r>
              <a:rPr lang="en-US" sz="2400">
                <a:latin typeface="Arial" charset="0"/>
              </a:rPr>
              <a:t>Flux</a:t>
            </a:r>
            <a:r>
              <a:rPr lang="en-US" sz="2400" i="1">
                <a:latin typeface="Arial" charset="0"/>
              </a:rPr>
              <a:t> </a:t>
            </a:r>
            <a:r>
              <a:rPr lang="ru-RU" sz="2400">
                <a:latin typeface="Arial" charset="0"/>
              </a:rPr>
              <a:t>(54</a:t>
            </a:r>
            <a:r>
              <a:rPr lang="ru-RU" sz="2400" baseline="30000">
                <a:latin typeface="Arial" charset="0"/>
              </a:rPr>
              <a:t>0</a:t>
            </a:r>
            <a:r>
              <a:rPr lang="ru-RU" sz="2400">
                <a:latin typeface="Arial" charset="0"/>
              </a:rPr>
              <a:t>) 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39750" y="5516563"/>
            <a:ext cx="8280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000">
                <a:latin typeface="Arial" charset="0"/>
              </a:rPr>
              <a:t>В области  регистрации QP излучений   для электронов от  5-50 кэВ  отношение потоков    Flux (90</a:t>
            </a:r>
            <a:r>
              <a:rPr lang="ru-RU" sz="2000" baseline="30000">
                <a:latin typeface="Arial" charset="0"/>
              </a:rPr>
              <a:t>0</a:t>
            </a:r>
            <a:r>
              <a:rPr lang="ru-RU" sz="2000">
                <a:latin typeface="Arial" charset="0"/>
              </a:rPr>
              <a:t>)/  </a:t>
            </a:r>
            <a:r>
              <a:rPr lang="en-US" sz="2000">
                <a:latin typeface="Arial" charset="0"/>
              </a:rPr>
              <a:t>Flux</a:t>
            </a:r>
            <a:r>
              <a:rPr lang="en-US" sz="2000" i="1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(54</a:t>
            </a:r>
            <a:r>
              <a:rPr lang="ru-RU" sz="2000" baseline="30000">
                <a:latin typeface="Arial" charset="0"/>
              </a:rPr>
              <a:t>0</a:t>
            </a:r>
            <a:r>
              <a:rPr lang="ru-RU" sz="2000">
                <a:latin typeface="Arial" charset="0"/>
              </a:rPr>
              <a:t>)  достигает  2-3   </a:t>
            </a:r>
          </a:p>
        </p:txBody>
      </p:sp>
      <p:sp>
        <p:nvSpPr>
          <p:cNvPr id="12296" name="Прямоугольник 9"/>
          <p:cNvSpPr>
            <a:spLocks noChangeArrowheads="1"/>
          </p:cNvSpPr>
          <p:nvPr/>
        </p:nvSpPr>
        <p:spPr bwMode="auto">
          <a:xfrm>
            <a:off x="539750" y="188913"/>
            <a:ext cx="8353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80CB8"/>
                </a:solidFill>
                <a:latin typeface="Arial" charset="0"/>
              </a:rPr>
              <a:t>“</a:t>
            </a:r>
            <a:r>
              <a:rPr lang="ru-RU" sz="2400" b="1">
                <a:solidFill>
                  <a:srgbClr val="080CB8"/>
                </a:solidFill>
                <a:latin typeface="Arial" charset="0"/>
              </a:rPr>
              <a:t>Анизотропия</a:t>
            </a:r>
            <a:r>
              <a:rPr lang="en-US" sz="2400" b="1">
                <a:solidFill>
                  <a:srgbClr val="080CB8"/>
                </a:solidFill>
                <a:latin typeface="Arial" charset="0"/>
              </a:rPr>
              <a:t>” </a:t>
            </a:r>
            <a:r>
              <a:rPr lang="ru-RU" sz="2400" b="1">
                <a:solidFill>
                  <a:srgbClr val="080CB8"/>
                </a:solidFill>
                <a:latin typeface="Arial" charset="0"/>
              </a:rPr>
              <a:t> электронов     на спутниках RBSP</a:t>
            </a:r>
            <a:r>
              <a:rPr lang="en-US" sz="2400" b="1">
                <a:solidFill>
                  <a:srgbClr val="080CB8"/>
                </a:solidFill>
                <a:latin typeface="Arial" charset="0"/>
              </a:rPr>
              <a:t>-A</a:t>
            </a:r>
          </a:p>
          <a:p>
            <a:r>
              <a:rPr lang="ru-RU" sz="2400" b="1">
                <a:solidFill>
                  <a:srgbClr val="080CB8"/>
                </a:solidFill>
                <a:latin typeface="Arial" charset="0"/>
              </a:rPr>
              <a:t> </a:t>
            </a:r>
            <a:endParaRPr lang="ru-RU" sz="2400">
              <a:solidFill>
                <a:srgbClr val="080CB8"/>
              </a:solidFill>
              <a:latin typeface="Arial" charset="0"/>
            </a:endParaRPr>
          </a:p>
        </p:txBody>
      </p:sp>
      <p:sp>
        <p:nvSpPr>
          <p:cNvPr id="12297" name="Прямоугольник 11"/>
          <p:cNvSpPr>
            <a:spLocks noChangeArrowheads="1"/>
          </p:cNvSpPr>
          <p:nvPr/>
        </p:nvSpPr>
        <p:spPr bwMode="auto">
          <a:xfrm>
            <a:off x="3276600" y="4724400"/>
            <a:ext cx="7016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A91794"/>
                </a:solidFill>
                <a:latin typeface="Arial" charset="0"/>
              </a:rPr>
              <a:t>QP</a:t>
            </a:r>
            <a:endParaRPr lang="ru-RU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813"/>
            <a:ext cx="5795963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836613"/>
            <a:ext cx="2922588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84763"/>
            <a:ext cx="52927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03350" y="4581525"/>
            <a:ext cx="2592388" cy="0"/>
          </a:xfrm>
          <a:prstGeom prst="line">
            <a:avLst/>
          </a:prstGeom>
          <a:ln w="57150">
            <a:solidFill>
              <a:srgbClr val="E22A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9613" y="6092825"/>
            <a:ext cx="2087562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971550" y="0"/>
            <a:ext cx="78914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/>
            <a:r>
              <a:rPr lang="ru-RU" sz="2400">
                <a:solidFill>
                  <a:srgbClr val="0070C0"/>
                </a:solidFill>
                <a:latin typeface="Arial" charset="0"/>
              </a:rPr>
              <a:t>Сравнение характеристик электронов на спутниках</a:t>
            </a:r>
            <a:endParaRPr lang="en-US" sz="2400">
              <a:solidFill>
                <a:srgbClr val="0070C0"/>
              </a:solidFill>
              <a:latin typeface="Arial" charset="0"/>
            </a:endParaRPr>
          </a:p>
          <a:p>
            <a:pPr algn="r" eaLnBrk="0" hangingPunct="0"/>
            <a:r>
              <a:rPr lang="en-US" sz="2400">
                <a:solidFill>
                  <a:srgbClr val="0070C0"/>
                </a:solidFill>
                <a:latin typeface="Arial" charset="0"/>
              </a:rPr>
              <a:t>   </a:t>
            </a:r>
            <a:r>
              <a:rPr lang="ru-RU" sz="24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en-US" sz="2400">
                <a:solidFill>
                  <a:srgbClr val="0070C0"/>
                </a:solidFill>
                <a:latin typeface="Arial" charset="0"/>
              </a:rPr>
              <a:t>                      </a:t>
            </a:r>
            <a:r>
              <a:rPr lang="ru-RU" sz="2400">
                <a:solidFill>
                  <a:srgbClr val="0070C0"/>
                </a:solidFill>
                <a:latin typeface="Arial" charset="0"/>
              </a:rPr>
              <a:t>RBSP–А   и RBSP–В</a:t>
            </a:r>
          </a:p>
        </p:txBody>
      </p:sp>
      <p:sp>
        <p:nvSpPr>
          <p:cNvPr id="13320" name="Прямоугольник 8"/>
          <p:cNvSpPr>
            <a:spLocks noChangeArrowheads="1"/>
          </p:cNvSpPr>
          <p:nvPr/>
        </p:nvSpPr>
        <p:spPr bwMode="auto">
          <a:xfrm>
            <a:off x="6300788" y="2997200"/>
            <a:ext cx="2312987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solidFill>
                  <a:srgbClr val="080CB8"/>
                </a:solidFill>
                <a:latin typeface="Arial" charset="0"/>
              </a:rPr>
              <a:t>Δ</a:t>
            </a:r>
            <a:r>
              <a:rPr lang="ru-RU" sz="2200">
                <a:solidFill>
                  <a:srgbClr val="080CB8"/>
                </a:solidFill>
                <a:latin typeface="Arial" charset="0"/>
              </a:rPr>
              <a:t> T =1 ч.10 мин </a:t>
            </a:r>
          </a:p>
        </p:txBody>
      </p:sp>
      <p:sp>
        <p:nvSpPr>
          <p:cNvPr id="13321" name="Прямоугольник 10"/>
          <p:cNvSpPr>
            <a:spLocks noChangeArrowheads="1"/>
          </p:cNvSpPr>
          <p:nvPr/>
        </p:nvSpPr>
        <p:spPr bwMode="auto">
          <a:xfrm>
            <a:off x="6084888" y="2276475"/>
            <a:ext cx="1093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RBSP–</a:t>
            </a:r>
            <a:r>
              <a:rPr lang="en-US">
                <a:latin typeface="Arial" charset="0"/>
              </a:rPr>
              <a:t>B</a:t>
            </a:r>
            <a:endParaRPr lang="ru-RU"/>
          </a:p>
        </p:txBody>
      </p:sp>
      <p:sp>
        <p:nvSpPr>
          <p:cNvPr id="13322" name="Прямоугольник 11"/>
          <p:cNvSpPr>
            <a:spLocks noChangeArrowheads="1"/>
          </p:cNvSpPr>
          <p:nvPr/>
        </p:nvSpPr>
        <p:spPr bwMode="auto">
          <a:xfrm>
            <a:off x="7164388" y="1628775"/>
            <a:ext cx="116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RBSP–А </a:t>
            </a:r>
            <a:endParaRPr lang="ru-RU"/>
          </a:p>
        </p:txBody>
      </p:sp>
      <p:sp>
        <p:nvSpPr>
          <p:cNvPr id="13323" name="Прямоугольник 12"/>
          <p:cNvSpPr>
            <a:spLocks noChangeArrowheads="1"/>
          </p:cNvSpPr>
          <p:nvPr/>
        </p:nvSpPr>
        <p:spPr bwMode="auto">
          <a:xfrm>
            <a:off x="1187450" y="5661025"/>
            <a:ext cx="703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A91794"/>
                </a:solidFill>
                <a:latin typeface="Arial" charset="0"/>
              </a:rPr>
              <a:t>QP</a:t>
            </a:r>
            <a:endParaRPr lang="ru-RU" sz="2800"/>
          </a:p>
        </p:txBody>
      </p:sp>
      <p:sp>
        <p:nvSpPr>
          <p:cNvPr id="13324" name="Прямоугольник 11"/>
          <p:cNvSpPr>
            <a:spLocks noChangeArrowheads="1"/>
          </p:cNvSpPr>
          <p:nvPr/>
        </p:nvSpPr>
        <p:spPr bwMode="auto">
          <a:xfrm>
            <a:off x="5651500" y="4581525"/>
            <a:ext cx="3168650" cy="1938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На спутнике RBSP –В</a:t>
            </a:r>
          </a:p>
          <a:p>
            <a:r>
              <a:rPr lang="ru-RU" sz="2000">
                <a:latin typeface="Arial" charset="0"/>
              </a:rPr>
              <a:t> в области L оболочек</a:t>
            </a:r>
            <a:r>
              <a:rPr lang="en-US" sz="2000">
                <a:latin typeface="Arial" charset="0"/>
              </a:rPr>
              <a:t>,</a:t>
            </a:r>
            <a:r>
              <a:rPr lang="ru-RU" sz="2000">
                <a:latin typeface="Arial" charset="0"/>
              </a:rPr>
              <a:t> </a:t>
            </a:r>
          </a:p>
          <a:p>
            <a:r>
              <a:rPr lang="ru-RU" sz="2000">
                <a:latin typeface="Arial" charset="0"/>
              </a:rPr>
              <a:t>на которых наблюдались QP на RBSP –А</a:t>
            </a:r>
            <a:r>
              <a:rPr lang="en-US" sz="2000">
                <a:latin typeface="Arial" charset="0"/>
              </a:rPr>
              <a:t>,</a:t>
            </a:r>
            <a:r>
              <a:rPr lang="ru-RU" sz="2000">
                <a:latin typeface="Arial" charset="0"/>
              </a:rPr>
              <a:t> анизотропия электронов была  меньше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76250"/>
            <a:ext cx="6551613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540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Arial" charset="0"/>
              </a:rPr>
              <a:t>Корреляция потоков электронов с </a:t>
            </a:r>
            <a:r>
              <a:rPr lang="en-US" sz="2400" b="1">
                <a:latin typeface="Arial" charset="0"/>
              </a:rPr>
              <a:t>QP </a:t>
            </a:r>
            <a:r>
              <a:rPr lang="ru-RU" sz="2400" b="1">
                <a:latin typeface="Arial" charset="0"/>
              </a:rPr>
              <a:t>эмиссиями </a:t>
            </a:r>
            <a:endParaRPr lang="ru-RU" sz="2400">
              <a:latin typeface="Arial" charset="0"/>
            </a:endParaRPr>
          </a:p>
        </p:txBody>
      </p:sp>
      <p:sp>
        <p:nvSpPr>
          <p:cNvPr id="14340" name="Прямоугольник 7"/>
          <p:cNvSpPr>
            <a:spLocks noChangeArrowheads="1"/>
          </p:cNvSpPr>
          <p:nvPr/>
        </p:nvSpPr>
        <p:spPr bwMode="auto">
          <a:xfrm>
            <a:off x="7092950" y="1341438"/>
            <a:ext cx="1674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Flux (90</a:t>
            </a:r>
            <a:r>
              <a:rPr lang="ru-RU" sz="2400" baseline="30000">
                <a:latin typeface="Arial" charset="0"/>
              </a:rPr>
              <a:t>0</a:t>
            </a:r>
            <a:r>
              <a:rPr lang="ru-RU" sz="2400">
                <a:latin typeface="Arial" charset="0"/>
              </a:rPr>
              <a:t>) </a:t>
            </a:r>
          </a:p>
          <a:p>
            <a:r>
              <a:rPr lang="ru-RU" sz="2400">
                <a:latin typeface="Arial" charset="0"/>
              </a:rPr>
              <a:t>10 -30 </a:t>
            </a:r>
            <a:r>
              <a:rPr lang="en-US" sz="2400">
                <a:latin typeface="Arial" charset="0"/>
              </a:rPr>
              <a:t>keV</a:t>
            </a:r>
            <a:endParaRPr lang="ru-RU" sz="2400">
              <a:latin typeface="Arial" charset="0"/>
            </a:endParaRP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7019925" y="3716338"/>
            <a:ext cx="14398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VLF</a:t>
            </a:r>
          </a:p>
          <a:p>
            <a:r>
              <a:rPr lang="en-US" sz="2000">
                <a:latin typeface="Arial" charset="0"/>
              </a:rPr>
              <a:t>1-7 kHz</a:t>
            </a:r>
            <a:endParaRPr lang="ru-RU" sz="2000">
              <a:latin typeface="Arial" charset="0"/>
            </a:endParaRP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1403350" y="6165850"/>
            <a:ext cx="18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endParaRPr lang="ru-RU"/>
          </a:p>
        </p:txBody>
      </p:sp>
      <p:sp>
        <p:nvSpPr>
          <p:cNvPr id="14343" name="Прямоугольник 8"/>
          <p:cNvSpPr>
            <a:spLocks noChangeArrowheads="1"/>
          </p:cNvSpPr>
          <p:nvPr/>
        </p:nvSpPr>
        <p:spPr bwMode="auto">
          <a:xfrm>
            <a:off x="0" y="5534025"/>
            <a:ext cx="8496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ru-RU" sz="2000" b="1">
                <a:latin typeface="Arial" charset="0"/>
              </a:rPr>
              <a:t>Максимальные потоки электронов с энергиями около 20 кэВ</a:t>
            </a: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на питч-углах 90</a:t>
            </a:r>
            <a:r>
              <a:rPr lang="ru-RU" sz="2000" b="1" baseline="30000">
                <a:latin typeface="Arial" charset="0"/>
              </a:rPr>
              <a:t>0</a:t>
            </a:r>
            <a:r>
              <a:rPr lang="ru-RU" sz="2000" b="1">
                <a:latin typeface="Arial" charset="0"/>
              </a:rPr>
              <a:t> наблюдались в отсутствии QP элементов, </a:t>
            </a:r>
          </a:p>
          <a:p>
            <a:pPr algn="just" eaLnBrk="0" hangingPunct="0"/>
            <a:r>
              <a:rPr lang="ru-RU" sz="2000" b="1">
                <a:latin typeface="Arial" charset="0"/>
              </a:rPr>
              <a:t>затем по мере повышения частот QP элементов   энергия электронов понижалась от 20 до 10 кэВ </a:t>
            </a:r>
            <a:endParaRPr lang="ru-RU" sz="2000">
              <a:latin typeface="Arial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24175"/>
            <a:ext cx="40767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81525"/>
            <a:ext cx="648017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150"/>
            <a:ext cx="6732588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0" y="115888"/>
            <a:ext cx="9972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Питч-угловые распределения электронов вне и во время QP элементов</a:t>
            </a:r>
          </a:p>
        </p:txBody>
      </p:sp>
      <p:sp>
        <p:nvSpPr>
          <p:cNvPr id="15366" name="Прямоугольник 5"/>
          <p:cNvSpPr>
            <a:spLocks noChangeArrowheads="1"/>
          </p:cNvSpPr>
          <p:nvPr/>
        </p:nvSpPr>
        <p:spPr bwMode="auto">
          <a:xfrm>
            <a:off x="4319588" y="2924175"/>
            <a:ext cx="4824412" cy="16319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электроны 10-20 кэВ,   имеющие выраженную поперечную анизотропию в отсутствие волн,  исчезают  </a:t>
            </a:r>
            <a:r>
              <a:rPr lang="ru-RU" sz="2000" b="1">
                <a:solidFill>
                  <a:srgbClr val="C00000"/>
                </a:solidFill>
                <a:latin typeface="Arial" charset="0"/>
              </a:rPr>
              <a:t>(а)</a:t>
            </a:r>
            <a:r>
              <a:rPr lang="ru-RU" sz="2000">
                <a:latin typeface="Arial" charset="0"/>
              </a:rPr>
              <a:t> или изотропизуются </a:t>
            </a:r>
            <a:r>
              <a:rPr lang="ru-RU" sz="2000" b="1">
                <a:solidFill>
                  <a:srgbClr val="A91794"/>
                </a:solidFill>
                <a:latin typeface="Arial" charset="0"/>
              </a:rPr>
              <a:t>(б)</a:t>
            </a:r>
            <a:r>
              <a:rPr lang="ru-RU" sz="2000">
                <a:latin typeface="Arial" charset="0"/>
              </a:rPr>
              <a:t> при развитии QP элемента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339975" y="2636838"/>
            <a:ext cx="214313" cy="1366837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059113" y="2276475"/>
            <a:ext cx="936625" cy="14398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116013" y="3933825"/>
            <a:ext cx="71437" cy="1296988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692275" y="4005263"/>
            <a:ext cx="2376488" cy="151288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Прямоугольник 29"/>
          <p:cNvSpPr>
            <a:spLocks noChangeArrowheads="1"/>
          </p:cNvSpPr>
          <p:nvPr/>
        </p:nvSpPr>
        <p:spPr bwMode="auto">
          <a:xfrm>
            <a:off x="7164388" y="1196975"/>
            <a:ext cx="874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Arial" charset="0"/>
              </a:rPr>
              <a:t>(а)</a:t>
            </a:r>
          </a:p>
        </p:txBody>
      </p:sp>
      <p:sp>
        <p:nvSpPr>
          <p:cNvPr id="15372" name="Прямоугольник 30"/>
          <p:cNvSpPr>
            <a:spLocks noChangeArrowheads="1"/>
          </p:cNvSpPr>
          <p:nvPr/>
        </p:nvSpPr>
        <p:spPr bwMode="auto">
          <a:xfrm>
            <a:off x="7164388" y="5229225"/>
            <a:ext cx="9080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A91794"/>
                </a:solidFill>
                <a:latin typeface="Arial" charset="0"/>
              </a:rPr>
              <a:t>(б)</a:t>
            </a:r>
            <a:endParaRPr lang="ru-RU" sz="4400" b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Прямоугольник 4"/>
          <p:cNvSpPr>
            <a:spLocks noChangeArrowheads="1"/>
          </p:cNvSpPr>
          <p:nvPr/>
        </p:nvSpPr>
        <p:spPr bwMode="auto">
          <a:xfrm>
            <a:off x="179388" y="188913"/>
            <a:ext cx="87852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Arial" charset="0"/>
              </a:rPr>
              <a:t>Усиление   свистовых волн</a:t>
            </a:r>
            <a:endParaRPr lang="ru-RU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1028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981075"/>
            <a:ext cx="237648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Прямоугольник 6"/>
          <p:cNvSpPr>
            <a:spLocks noChangeArrowheads="1"/>
          </p:cNvSpPr>
          <p:nvPr/>
        </p:nvSpPr>
        <p:spPr bwMode="auto">
          <a:xfrm>
            <a:off x="3527425" y="1484313"/>
            <a:ext cx="56165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Arial" charset="0"/>
              </a:rPr>
              <a:t>η=γ/v</a:t>
            </a:r>
            <a:r>
              <a:rPr lang="ru-RU" sz="2000" b="1" i="1" baseline="-25000">
                <a:latin typeface="Arial" charset="0"/>
              </a:rPr>
              <a:t>г</a:t>
            </a:r>
            <a:r>
              <a:rPr lang="ru-RU" sz="2000" i="1" baseline="-25000">
                <a:latin typeface="Arial" charset="0"/>
              </a:rPr>
              <a:t>р</a:t>
            </a:r>
            <a:r>
              <a:rPr lang="ru-RU" sz="2000" i="1">
                <a:latin typeface="Arial" charset="0"/>
              </a:rPr>
              <a:t> – </a:t>
            </a:r>
            <a:r>
              <a:rPr lang="ru-RU" sz="2000">
                <a:latin typeface="Arial" charset="0"/>
              </a:rPr>
              <a:t>коэффициент усиления</a:t>
            </a:r>
            <a:r>
              <a:rPr lang="ru-RU" sz="2000" i="1">
                <a:latin typeface="Arial" charset="0"/>
              </a:rPr>
              <a:t>, </a:t>
            </a:r>
          </a:p>
          <a:p>
            <a:r>
              <a:rPr lang="ru-RU" sz="2000" b="1" i="1">
                <a:latin typeface="Arial" charset="0"/>
              </a:rPr>
              <a:t>v</a:t>
            </a:r>
            <a:r>
              <a:rPr lang="ru-RU" sz="2000" b="1" i="1" baseline="-25000">
                <a:latin typeface="Arial" charset="0"/>
              </a:rPr>
              <a:t>гр</a:t>
            </a:r>
            <a:r>
              <a:rPr lang="ru-RU" sz="2000" i="1">
                <a:latin typeface="Arial" charset="0"/>
              </a:rPr>
              <a:t> – </a:t>
            </a:r>
            <a:r>
              <a:rPr lang="ru-RU" sz="2000">
                <a:latin typeface="Arial" charset="0"/>
              </a:rPr>
              <a:t>групповая скорость свистовых волн</a:t>
            </a:r>
            <a:endParaRPr lang="en-US" sz="2000">
              <a:latin typeface="Arial" charset="0"/>
            </a:endParaRPr>
          </a:p>
          <a:p>
            <a:endParaRPr lang="ru-RU" sz="2000">
              <a:latin typeface="Arial" charset="0"/>
            </a:endParaRPr>
          </a:p>
        </p:txBody>
      </p:sp>
      <p:pic>
        <p:nvPicPr>
          <p:cNvPr id="1030" name="Рисунок 1" descr="A_HFR_wf_spec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9963"/>
            <a:ext cx="4319587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9750" y="3789363"/>
          <a:ext cx="492125" cy="2663825"/>
        </p:xfrm>
        <a:graphic>
          <a:graphicData uri="http://schemas.openxmlformats.org/presentationml/2006/ole">
            <p:oleObj spid="_x0000_s1026" name="CorelDRAW" r:id="rId5" imgW="664994" imgH="5881328" progId="CorelDRAW.Graphic.14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>
            <a:off x="1619250" y="6237288"/>
            <a:ext cx="2376488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Прямоугольник 12"/>
          <p:cNvSpPr>
            <a:spLocks noChangeArrowheads="1"/>
          </p:cNvSpPr>
          <p:nvPr/>
        </p:nvSpPr>
        <p:spPr bwMode="auto">
          <a:xfrm>
            <a:off x="5148263" y="3644900"/>
            <a:ext cx="3671887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Arial" charset="0"/>
              </a:rPr>
              <a:t>Плотность плазмы</a:t>
            </a:r>
          </a:p>
          <a:p>
            <a:r>
              <a:rPr lang="ru-RU" sz="2000" b="1">
                <a:latin typeface="Arial" charset="0"/>
              </a:rPr>
              <a:t> в области наблюдения QP эмиссий уменьшается от 1500 см-3 до 300 см-3 </a:t>
            </a:r>
            <a:endParaRPr lang="ru-RU" sz="2000"/>
          </a:p>
        </p:txBody>
      </p:sp>
      <p:sp>
        <p:nvSpPr>
          <p:cNvPr id="1033" name="Прямоугольник 13"/>
          <p:cNvSpPr>
            <a:spLocks noChangeArrowheads="1"/>
          </p:cNvSpPr>
          <p:nvPr/>
        </p:nvSpPr>
        <p:spPr bwMode="auto">
          <a:xfrm>
            <a:off x="3419475" y="836613"/>
            <a:ext cx="572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Arial" charset="0"/>
              </a:rPr>
              <a:t>Г </a:t>
            </a:r>
            <a:r>
              <a:rPr lang="ru-RU" sz="2000" b="1">
                <a:latin typeface="Arial" charset="0"/>
              </a:rPr>
              <a:t>(</a:t>
            </a:r>
            <a:r>
              <a:rPr lang="ru-RU" sz="2000" b="1" i="1">
                <a:latin typeface="Arial" charset="0"/>
              </a:rPr>
              <a:t>ω</a:t>
            </a:r>
            <a:r>
              <a:rPr lang="ru-RU" sz="2000" b="1">
                <a:latin typeface="Arial" charset="0"/>
              </a:rPr>
              <a:t>)  </a:t>
            </a:r>
            <a:r>
              <a:rPr lang="ru-RU" sz="2000">
                <a:latin typeface="Arial" charset="0"/>
              </a:rPr>
              <a:t>было рассчитано</a:t>
            </a:r>
            <a:r>
              <a:rPr lang="ru-RU" sz="2000" i="1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в интервале </a:t>
            </a:r>
            <a:r>
              <a:rPr lang="en-US" sz="2000">
                <a:latin typeface="Arial" charset="0"/>
              </a:rPr>
              <a:t>Mlat</a:t>
            </a:r>
            <a:r>
              <a:rPr lang="ru-RU" sz="2000">
                <a:latin typeface="Arial" charset="0"/>
              </a:rPr>
              <a:t>  ±  5</a:t>
            </a:r>
            <a:r>
              <a:rPr lang="ru-RU" sz="2000" baseline="30000">
                <a:latin typeface="Arial" charset="0"/>
              </a:rPr>
              <a:t>0</a:t>
            </a:r>
            <a:r>
              <a:rPr lang="ru-RU">
                <a:latin typeface="Arial" charset="0"/>
              </a:rPr>
              <a:t> </a:t>
            </a:r>
          </a:p>
        </p:txBody>
      </p:sp>
      <p:sp>
        <p:nvSpPr>
          <p:cNvPr id="1034" name="Прямоугольник 14"/>
          <p:cNvSpPr>
            <a:spLocks noChangeArrowheads="1"/>
          </p:cNvSpPr>
          <p:nvPr/>
        </p:nvSpPr>
        <p:spPr bwMode="auto">
          <a:xfrm>
            <a:off x="1187450" y="2276475"/>
            <a:ext cx="77057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 b="1" i="1">
                <a:latin typeface="Arial" charset="0"/>
              </a:rPr>
              <a:t>γ </a:t>
            </a:r>
            <a:r>
              <a:rPr lang="ru-RU" sz="2000" i="1">
                <a:latin typeface="Arial" charset="0"/>
              </a:rPr>
              <a:t> - </a:t>
            </a:r>
            <a:r>
              <a:rPr lang="ru-RU" sz="2000">
                <a:latin typeface="Arial" charset="0"/>
              </a:rPr>
              <a:t>инкремент  нарастания свистовых волн</a:t>
            </a:r>
            <a:r>
              <a:rPr lang="ru-RU" sz="2000" i="1">
                <a:latin typeface="Arial" charset="0"/>
              </a:rPr>
              <a:t>, 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рассчитан</a:t>
            </a:r>
          </a:p>
          <a:p>
            <a:pPr algn="r"/>
            <a:r>
              <a:rPr lang="ru-RU" sz="2000">
                <a:latin typeface="Arial" charset="0"/>
              </a:rPr>
              <a:t> для  бимаксвеловской  функции распределения </a:t>
            </a:r>
          </a:p>
          <a:p>
            <a:pPr algn="r"/>
            <a:r>
              <a:rPr lang="ru-RU" sz="2000">
                <a:latin typeface="Arial" charset="0"/>
              </a:rPr>
              <a:t> с поперечной анизотропией   </a:t>
            </a:r>
            <a:r>
              <a:rPr lang="ru-RU" sz="2000" b="1" i="1">
                <a:latin typeface="Arial" charset="0"/>
              </a:rPr>
              <a:t>A= T</a:t>
            </a:r>
            <a:r>
              <a:rPr lang="ru-RU" sz="2000" b="1" i="1" baseline="-25000">
                <a:latin typeface="Arial" charset="0"/>
              </a:rPr>
              <a:t>перп</a:t>
            </a:r>
            <a:r>
              <a:rPr lang="ru-RU" sz="2000" b="1" i="1">
                <a:latin typeface="Arial" charset="0"/>
              </a:rPr>
              <a:t>/T</a:t>
            </a:r>
            <a:r>
              <a:rPr lang="ru-RU" sz="2000" b="1" i="1" baseline="-25000">
                <a:latin typeface="Arial" charset="0"/>
              </a:rPr>
              <a:t>пар</a:t>
            </a:r>
            <a:r>
              <a:rPr lang="ru-RU" sz="2000" b="1" i="1">
                <a:latin typeface="Arial" charset="0"/>
              </a:rPr>
              <a:t>  </a:t>
            </a:r>
            <a:r>
              <a:rPr lang="ru-RU" sz="2000">
                <a:latin typeface="Arial" charset="0"/>
              </a:rPr>
              <a:t>. </a:t>
            </a:r>
          </a:p>
        </p:txBody>
      </p:sp>
      <p:sp>
        <p:nvSpPr>
          <p:cNvPr id="1035" name="Прямоугольник 2"/>
          <p:cNvSpPr>
            <a:spLocks noChangeArrowheads="1"/>
          </p:cNvSpPr>
          <p:nvPr/>
        </p:nvSpPr>
        <p:spPr bwMode="auto">
          <a:xfrm>
            <a:off x="2411413" y="4508500"/>
            <a:ext cx="16859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charset="0"/>
              </a:rPr>
              <a:t>Ne ~ 1/L</a:t>
            </a:r>
            <a:r>
              <a:rPr lang="en-US" sz="2800" baseline="30000">
                <a:solidFill>
                  <a:srgbClr val="0070C0"/>
                </a:solidFill>
                <a:latin typeface="Arial" charset="0"/>
              </a:rPr>
              <a:t>5</a:t>
            </a:r>
            <a:endParaRPr lang="ru-RU" sz="2800" baseline="3000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0" y="3429000"/>
            <a:ext cx="9144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459581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468313" y="260350"/>
            <a:ext cx="65532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" charset="0"/>
              </a:rPr>
              <a:t>Пример расчета  усиления   Г ( ω) ОНЧ волн в   зависимости от частоты 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859338" y="2133600"/>
            <a:ext cx="3600450" cy="1384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L = 3.95   </a:t>
            </a:r>
            <a:endParaRPr lang="en-US" sz="2000">
              <a:latin typeface="Arial" charset="0"/>
            </a:endParaRPr>
          </a:p>
          <a:p>
            <a:r>
              <a:rPr lang="ru-RU" sz="2400" b="1">
                <a:latin typeface="Arial" charset="0"/>
              </a:rPr>
              <a:t>We = </a:t>
            </a:r>
            <a:r>
              <a:rPr lang="ru-RU" sz="2400" b="1">
                <a:solidFill>
                  <a:srgbClr val="0070C0"/>
                </a:solidFill>
                <a:latin typeface="Arial" charset="0"/>
              </a:rPr>
              <a:t>10</a:t>
            </a:r>
            <a:r>
              <a:rPr lang="ru-RU" sz="2400" b="1">
                <a:latin typeface="Arial" charset="0"/>
              </a:rPr>
              <a:t>,</a:t>
            </a:r>
            <a:r>
              <a:rPr lang="ru-RU" sz="2400" b="1">
                <a:solidFill>
                  <a:srgbClr val="00B050"/>
                </a:solidFill>
                <a:latin typeface="Arial" charset="0"/>
              </a:rPr>
              <a:t>15</a:t>
            </a:r>
            <a:r>
              <a:rPr lang="ru-RU" sz="2400" b="1">
                <a:latin typeface="Arial" charset="0"/>
              </a:rPr>
              <a:t>,</a:t>
            </a:r>
            <a:r>
              <a:rPr lang="en-US" sz="2400" b="1">
                <a:latin typeface="Arial" charset="0"/>
              </a:rPr>
              <a:t> </a:t>
            </a:r>
            <a:r>
              <a:rPr lang="ru-RU" sz="2400" b="1">
                <a:solidFill>
                  <a:srgbClr val="FF0000"/>
                </a:solidFill>
                <a:latin typeface="Arial" charset="0"/>
              </a:rPr>
              <a:t>20</a:t>
            </a:r>
            <a:r>
              <a:rPr lang="ru-RU" sz="2400" b="1">
                <a:latin typeface="Arial" charset="0"/>
              </a:rPr>
              <a:t>, </a:t>
            </a:r>
            <a:r>
              <a:rPr lang="ru-RU" sz="2400" b="1">
                <a:solidFill>
                  <a:srgbClr val="00B0F0"/>
                </a:solidFill>
                <a:latin typeface="Arial" charset="0"/>
              </a:rPr>
              <a:t>30</a:t>
            </a:r>
            <a:r>
              <a:rPr lang="ru-RU" sz="2400" b="1">
                <a:latin typeface="Arial" charset="0"/>
              </a:rPr>
              <a:t> кэВ</a:t>
            </a:r>
            <a:r>
              <a:rPr lang="ru-RU" sz="2000">
                <a:latin typeface="Arial" charset="0"/>
              </a:rPr>
              <a:t>, </a:t>
            </a:r>
            <a:endParaRPr lang="en-US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анизотропии  A=2,  </a:t>
            </a:r>
          </a:p>
          <a:p>
            <a:r>
              <a:rPr lang="en-US" sz="2000">
                <a:latin typeface="Arial" charset="0"/>
              </a:rPr>
              <a:t>Ne</a:t>
            </a:r>
            <a:r>
              <a:rPr lang="ru-RU" sz="2000">
                <a:latin typeface="Arial" charset="0"/>
              </a:rPr>
              <a:t> = </a:t>
            </a:r>
            <a:r>
              <a:rPr lang="en-US" sz="2000">
                <a:latin typeface="Arial" charset="0"/>
              </a:rPr>
              <a:t>400 cm</a:t>
            </a:r>
            <a:r>
              <a:rPr lang="en-US" sz="2400" baseline="30000">
                <a:latin typeface="Arial" charset="0"/>
              </a:rPr>
              <a:t>-3</a:t>
            </a:r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913" y="1268413"/>
            <a:ext cx="720725" cy="3024187"/>
          </a:xfrm>
          <a:prstGeom prst="rect">
            <a:avLst/>
          </a:prstGeom>
          <a:noFill/>
          <a:ln w="28575">
            <a:solidFill>
              <a:srgbClr val="E22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179388" y="4797425"/>
            <a:ext cx="3887787" cy="1016000"/>
          </a:xfrm>
          <a:prstGeom prst="rect">
            <a:avLst/>
          </a:prstGeom>
          <a:noFill/>
          <a:ln w="9525">
            <a:solidFill>
              <a:srgbClr val="E22AC8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000">
                <a:solidFill>
                  <a:srgbClr val="E22AC8"/>
                </a:solidFill>
                <a:latin typeface="Arial" charset="0"/>
              </a:rPr>
              <a:t>максимум амплитуды </a:t>
            </a:r>
            <a:r>
              <a:rPr lang="en-US" sz="2000">
                <a:solidFill>
                  <a:srgbClr val="E22AC8"/>
                </a:solidFill>
                <a:latin typeface="Arial" charset="0"/>
              </a:rPr>
              <a:t>QP</a:t>
            </a:r>
            <a:r>
              <a:rPr lang="ru-RU" sz="2000">
                <a:solidFill>
                  <a:srgbClr val="E22AC8"/>
                </a:solidFill>
                <a:latin typeface="Arial" charset="0"/>
              </a:rPr>
              <a:t> излучений на </a:t>
            </a:r>
            <a:r>
              <a:rPr lang="en-US" sz="2000">
                <a:solidFill>
                  <a:srgbClr val="E22AC8"/>
                </a:solidFill>
                <a:latin typeface="Arial" charset="0"/>
              </a:rPr>
              <a:t>RBSP-A </a:t>
            </a:r>
            <a:r>
              <a:rPr lang="ru-RU" sz="2000">
                <a:solidFill>
                  <a:srgbClr val="E22AC8"/>
                </a:solidFill>
                <a:latin typeface="Arial" charset="0"/>
              </a:rPr>
              <a:t> наблюдается в полосе 2-4 кГц </a:t>
            </a:r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1367631" y="4401344"/>
            <a:ext cx="504825" cy="287338"/>
          </a:xfrm>
          <a:prstGeom prst="rightArrow">
            <a:avLst/>
          </a:prstGeom>
          <a:noFill/>
          <a:ln w="38100">
            <a:solidFill>
              <a:srgbClr val="E22A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4716463" y="4365625"/>
            <a:ext cx="4105275" cy="132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для электронов с энергиями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ru-RU" sz="2000" b="1">
                <a:latin typeface="Arial" charset="0"/>
              </a:rPr>
              <a:t>We = 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10</a:t>
            </a:r>
            <a:r>
              <a:rPr lang="ru-RU" sz="2000" b="1">
                <a:latin typeface="Arial" charset="0"/>
              </a:rPr>
              <a:t>,</a:t>
            </a:r>
            <a:r>
              <a:rPr lang="ru-RU" sz="2000" b="1">
                <a:solidFill>
                  <a:srgbClr val="00B050"/>
                </a:solidFill>
                <a:latin typeface="Arial" charset="0"/>
              </a:rPr>
              <a:t>15</a:t>
            </a:r>
            <a:r>
              <a:rPr lang="ru-RU" sz="2000" b="1">
                <a:latin typeface="Arial" charset="0"/>
              </a:rPr>
              <a:t>,</a:t>
            </a:r>
            <a:r>
              <a:rPr lang="en-US" sz="2000" b="1">
                <a:latin typeface="Arial" charset="0"/>
              </a:rPr>
              <a:t> </a:t>
            </a:r>
            <a:r>
              <a:rPr lang="ru-RU" sz="2000" b="1">
                <a:solidFill>
                  <a:srgbClr val="FF0000"/>
                </a:solidFill>
                <a:latin typeface="Arial" charset="0"/>
              </a:rPr>
              <a:t>20 </a:t>
            </a:r>
            <a:r>
              <a:rPr lang="ru-RU" sz="2000">
                <a:latin typeface="Arial" charset="0"/>
              </a:rPr>
              <a:t>кэВ </a:t>
            </a:r>
            <a:endParaRPr lang="en-US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максимумы усиления  лежат в полосе </a:t>
            </a:r>
            <a:r>
              <a:rPr lang="ru-RU" sz="2000" b="1">
                <a:solidFill>
                  <a:srgbClr val="E22AC8"/>
                </a:solidFill>
                <a:latin typeface="Arial" charset="0"/>
              </a:rPr>
              <a:t>2-4 кГц</a:t>
            </a:r>
            <a:r>
              <a:rPr lang="ru-RU" sz="2000">
                <a:latin typeface="Arial" charset="0"/>
              </a:rPr>
              <a:t>,  </a:t>
            </a:r>
            <a:endParaRPr lang="en-US" sz="200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539750" y="188913"/>
            <a:ext cx="6929438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>
                <a:latin typeface="Arial" charset="0"/>
              </a:rPr>
              <a:t>Усиление свистовых волн </a:t>
            </a:r>
            <a:r>
              <a:rPr lang="ru-RU" sz="2000" b="1" i="1">
                <a:latin typeface="Arial" charset="0"/>
              </a:rPr>
              <a:t>Г </a:t>
            </a:r>
            <a:r>
              <a:rPr lang="ru-RU" sz="2000" b="1">
                <a:latin typeface="Arial" charset="0"/>
              </a:rPr>
              <a:t>(</a:t>
            </a:r>
            <a:r>
              <a:rPr lang="ru-RU" sz="2000" b="1" i="1">
                <a:latin typeface="Arial" charset="0"/>
              </a:rPr>
              <a:t>ω</a:t>
            </a:r>
            <a:r>
              <a:rPr lang="ru-RU" sz="2000" b="1">
                <a:latin typeface="Arial" charset="0"/>
              </a:rPr>
              <a:t>)</a:t>
            </a:r>
            <a:r>
              <a:rPr lang="ru-RU" sz="2000">
                <a:latin typeface="Arial" charset="0"/>
              </a:rPr>
              <a:t>   было рассчитано  для </a:t>
            </a:r>
            <a:r>
              <a:rPr lang="en-US" sz="2000">
                <a:latin typeface="Arial" charset="0"/>
              </a:rPr>
              <a:t>:</a:t>
            </a:r>
            <a:endParaRPr lang="ru-RU" sz="2000">
              <a:latin typeface="Arial" charset="0"/>
            </a:endParaRPr>
          </a:p>
          <a:p>
            <a:pPr eaLnBrk="0" hangingPunct="0"/>
            <a:r>
              <a:rPr lang="ru-RU" sz="2000">
                <a:latin typeface="Arial" charset="0"/>
              </a:rPr>
              <a:t>L оболочек  </a:t>
            </a:r>
            <a:r>
              <a:rPr lang="ru-RU" sz="2000" b="1" i="1">
                <a:latin typeface="Arial" charset="0"/>
              </a:rPr>
              <a:t>L</a:t>
            </a:r>
            <a:r>
              <a:rPr lang="ru-RU" sz="2000">
                <a:latin typeface="Arial" charset="0"/>
              </a:rPr>
              <a:t>= 3.7; 3.95, 4,2 </a:t>
            </a:r>
          </a:p>
          <a:p>
            <a:pPr eaLnBrk="0" hangingPunct="0"/>
            <a:r>
              <a:rPr lang="ru-RU" sz="2000">
                <a:latin typeface="Arial" charset="0"/>
              </a:rPr>
              <a:t>энергий </a:t>
            </a:r>
            <a:r>
              <a:rPr lang="ru-RU" sz="2000" b="1" i="1">
                <a:latin typeface="Arial" charset="0"/>
              </a:rPr>
              <a:t>We</a:t>
            </a:r>
            <a:r>
              <a:rPr lang="ru-RU" sz="2000">
                <a:latin typeface="Arial" charset="0"/>
              </a:rPr>
              <a:t> = 10,15,20, 30 кэВ, </a:t>
            </a:r>
          </a:p>
          <a:p>
            <a:pPr eaLnBrk="0" hangingPunct="0"/>
            <a:r>
              <a:rPr lang="ru-RU" sz="2000">
                <a:latin typeface="Arial" charset="0"/>
              </a:rPr>
              <a:t>анизотропия </a:t>
            </a:r>
            <a:r>
              <a:rPr lang="ru-RU" sz="2000" b="1" i="1">
                <a:latin typeface="Arial" charset="0"/>
              </a:rPr>
              <a:t>A= T</a:t>
            </a:r>
            <a:r>
              <a:rPr lang="ru-RU" sz="2000" b="1" i="1" baseline="-25000">
                <a:latin typeface="Arial" charset="0"/>
              </a:rPr>
              <a:t>перп</a:t>
            </a:r>
            <a:r>
              <a:rPr lang="ru-RU" sz="2000" b="1" i="1">
                <a:latin typeface="Arial" charset="0"/>
              </a:rPr>
              <a:t>/T</a:t>
            </a:r>
            <a:r>
              <a:rPr lang="ru-RU" sz="2000" b="1" i="1" baseline="-25000">
                <a:latin typeface="Arial" charset="0"/>
              </a:rPr>
              <a:t>пар</a:t>
            </a:r>
            <a:r>
              <a:rPr lang="ru-RU" sz="2000" b="1" i="1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=2,3</a:t>
            </a:r>
          </a:p>
          <a:p>
            <a:pPr eaLnBrk="0" hangingPunct="0"/>
            <a:r>
              <a:rPr lang="ru-RU" sz="2000">
                <a:latin typeface="Arial" charset="0"/>
              </a:rPr>
              <a:t>потоки постоянны  </a:t>
            </a:r>
            <a:r>
              <a:rPr lang="ru-RU" sz="2000" b="1" i="1">
                <a:latin typeface="Arial" charset="0"/>
              </a:rPr>
              <a:t>F</a:t>
            </a:r>
            <a:r>
              <a:rPr lang="ru-RU" sz="2000">
                <a:latin typeface="Arial" charset="0"/>
              </a:rPr>
              <a:t> =  2*10</a:t>
            </a:r>
            <a:r>
              <a:rPr lang="ru-RU" sz="2000" baseline="30000">
                <a:latin typeface="Arial" charset="0"/>
              </a:rPr>
              <a:t>8</a:t>
            </a:r>
            <a:r>
              <a:rPr lang="ru-RU" sz="2000">
                <a:latin typeface="Arial" charset="0"/>
              </a:rPr>
              <a:t> cm</a:t>
            </a:r>
            <a:r>
              <a:rPr lang="ru-RU" sz="2000" baseline="30000">
                <a:latin typeface="Arial" charset="0"/>
              </a:rPr>
              <a:t>-2</a:t>
            </a:r>
            <a:r>
              <a:rPr lang="ru-RU" sz="2000">
                <a:latin typeface="Arial" charset="0"/>
              </a:rPr>
              <a:t>s</a:t>
            </a:r>
            <a:r>
              <a:rPr lang="ru-RU" sz="2000" baseline="30000">
                <a:latin typeface="Arial" charset="0"/>
              </a:rPr>
              <a:t>-1</a:t>
            </a:r>
            <a:endParaRPr lang="ru-RU" sz="2000">
              <a:latin typeface="Arial" charset="0"/>
            </a:endParaRPr>
          </a:p>
        </p:txBody>
      </p:sp>
      <p:sp>
        <p:nvSpPr>
          <p:cNvPr id="17411" name="Прямоугольник 5"/>
          <p:cNvSpPr>
            <a:spLocks noChangeArrowheads="1"/>
          </p:cNvSpPr>
          <p:nvPr/>
        </p:nvSpPr>
        <p:spPr bwMode="auto">
          <a:xfrm>
            <a:off x="5111750" y="2781300"/>
            <a:ext cx="4032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2000">
                <a:latin typeface="Arial" charset="0"/>
              </a:rPr>
              <a:t>Энергии электронов , для которых максимум усиления ,   лежит   в полосе 2-4 кГц  </a:t>
            </a:r>
          </a:p>
        </p:txBody>
      </p:sp>
      <p:sp>
        <p:nvSpPr>
          <p:cNvPr id="17412" name="Прямоугольник 6"/>
          <p:cNvSpPr>
            <a:spLocks noChangeArrowheads="1"/>
          </p:cNvSpPr>
          <p:nvPr/>
        </p:nvSpPr>
        <p:spPr bwMode="auto">
          <a:xfrm>
            <a:off x="539750" y="5229225"/>
            <a:ext cx="8891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2000">
                <a:latin typeface="Arial" charset="0"/>
              </a:rPr>
              <a:t>Электроны с </a:t>
            </a:r>
            <a:r>
              <a:rPr lang="en-US" sz="2000">
                <a:latin typeface="Arial" charset="0"/>
              </a:rPr>
              <a:t>We </a:t>
            </a:r>
            <a:r>
              <a:rPr lang="ru-RU" sz="2000">
                <a:latin typeface="Arial" charset="0"/>
              </a:rPr>
              <a:t>10-20 кэВ  могут генерировать частоты 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>
                <a:latin typeface="Arial" charset="0"/>
              </a:rPr>
              <a:t>QP</a:t>
            </a:r>
            <a:r>
              <a:rPr lang="ru-RU" sz="2000">
                <a:latin typeface="Arial" charset="0"/>
              </a:rPr>
              <a:t> излучений</a:t>
            </a:r>
            <a:r>
              <a:rPr lang="en-US" sz="2000">
                <a:latin typeface="Arial" charset="0"/>
              </a:rPr>
              <a:t> 2-4 </a:t>
            </a:r>
            <a:r>
              <a:rPr lang="ru-RU" sz="2000">
                <a:latin typeface="Arial" charset="0"/>
              </a:rPr>
              <a:t>кГц в интервале  </a:t>
            </a:r>
            <a:r>
              <a:rPr lang="en-US" sz="2000">
                <a:latin typeface="Arial" charset="0"/>
              </a:rPr>
              <a:t>L</a:t>
            </a:r>
            <a:r>
              <a:rPr lang="ru-RU" sz="2000">
                <a:latin typeface="Arial" charset="0"/>
              </a:rPr>
              <a:t>= 3.7- 4.2, </a:t>
            </a:r>
          </a:p>
          <a:p>
            <a:pPr eaLnBrk="0" hangingPunct="0">
              <a:spcBef>
                <a:spcPct val="30000"/>
              </a:spcBef>
            </a:pPr>
            <a:r>
              <a:rPr lang="ru-RU" sz="2000">
                <a:latin typeface="Arial" charset="0"/>
              </a:rPr>
              <a:t>где мы предполагаем   источник </a:t>
            </a:r>
            <a:r>
              <a:rPr lang="en-US" sz="2000">
                <a:latin typeface="Arial" charset="0"/>
              </a:rPr>
              <a:t>QP</a:t>
            </a:r>
            <a:r>
              <a:rPr lang="ru-RU" sz="2000">
                <a:latin typeface="Arial" charset="0"/>
              </a:rPr>
              <a:t>. 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323528" y="1988840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395288" y="5373688"/>
            <a:ext cx="79930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Периоды </a:t>
            </a:r>
            <a:r>
              <a:rPr lang="en-US" sz="2000">
                <a:latin typeface="Arial" charset="0"/>
              </a:rPr>
              <a:t>QP </a:t>
            </a:r>
            <a:r>
              <a:rPr lang="ru-RU" sz="2000">
                <a:latin typeface="Arial" charset="0"/>
              </a:rPr>
              <a:t>излучений  уменьшались от 6.5 мин до 2.8 мин. </a:t>
            </a:r>
          </a:p>
          <a:p>
            <a:r>
              <a:rPr lang="ru-RU" sz="2000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Наклоны </a:t>
            </a:r>
            <a:r>
              <a:rPr lang="en-US" sz="2000">
                <a:latin typeface="Arial" charset="0"/>
              </a:rPr>
              <a:t>QP</a:t>
            </a:r>
            <a:r>
              <a:rPr lang="ru-RU" sz="2000">
                <a:latin typeface="Arial" charset="0"/>
              </a:rPr>
              <a:t> элементов  возрастали с уменьшением периодов</a:t>
            </a:r>
            <a:r>
              <a:rPr lang="en-US" sz="2000">
                <a:latin typeface="Arial" charset="0"/>
              </a:rPr>
              <a:t> </a:t>
            </a:r>
          </a:p>
          <a:p>
            <a:r>
              <a:rPr lang="en-US" sz="2000">
                <a:latin typeface="Arial" charset="0"/>
              </a:rPr>
              <a:t>(</a:t>
            </a:r>
            <a:r>
              <a:rPr lang="ru-RU" sz="2000">
                <a:latin typeface="Arial" charset="0"/>
              </a:rPr>
              <a:t>Пасманик и др.   Стедовый доклад )</a:t>
            </a:r>
          </a:p>
        </p:txBody>
      </p:sp>
      <p:pic>
        <p:nvPicPr>
          <p:cNvPr id="1843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060575"/>
            <a:ext cx="7307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6"/>
          <p:cNvSpPr>
            <a:spLocks noChangeArrowheads="1"/>
          </p:cNvSpPr>
          <p:nvPr/>
        </p:nvSpPr>
        <p:spPr bwMode="auto">
          <a:xfrm>
            <a:off x="1187450" y="4437063"/>
            <a:ext cx="7488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r>
              <a:rPr lang="ru-RU">
                <a:latin typeface="Arial" charset="0"/>
              </a:rPr>
              <a:t>пектрограмма </a:t>
            </a:r>
            <a:r>
              <a:rPr lang="en-US">
                <a:latin typeface="Arial" charset="0"/>
              </a:rPr>
              <a:t>QP </a:t>
            </a:r>
            <a:r>
              <a:rPr lang="ru-RU">
                <a:latin typeface="Arial" charset="0"/>
              </a:rPr>
              <a:t>эмиссий, зарегистрированных на станции Кануслехта в Севернй Финлядии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(φ=67.7° N, λ=26.</a:t>
            </a:r>
            <a:r>
              <a:rPr lang="en-US">
                <a:latin typeface="Arial" charset="0"/>
              </a:rPr>
              <a:t>3</a:t>
            </a:r>
            <a:r>
              <a:rPr lang="ru-RU">
                <a:latin typeface="Arial" charset="0"/>
              </a:rPr>
              <a:t>° E; L=5.3</a:t>
            </a:r>
            <a:r>
              <a:rPr lang="en-US">
                <a:latin typeface="Arial" charset="0"/>
              </a:rPr>
              <a:t>)</a:t>
            </a:r>
            <a:r>
              <a:rPr lang="ru-RU">
                <a:latin typeface="Arial" charset="0"/>
              </a:rPr>
              <a:t>, </a:t>
            </a:r>
          </a:p>
        </p:txBody>
      </p:sp>
      <p:sp>
        <p:nvSpPr>
          <p:cNvPr id="18437" name="Прямоугольник 7"/>
          <p:cNvSpPr>
            <a:spLocks noChangeArrowheads="1"/>
          </p:cNvSpPr>
          <p:nvPr/>
        </p:nvSpPr>
        <p:spPr bwMode="auto">
          <a:xfrm>
            <a:off x="5364163" y="1700213"/>
            <a:ext cx="2084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25 января 2013 г. </a:t>
            </a: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8313" y="476250"/>
            <a:ext cx="8208962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2000" dirty="0">
                <a:latin typeface="Arial" charset="0"/>
                <a:ea typeface="+mj-ea"/>
              </a:rPr>
              <a:t>Квазипериодические излучения класса QP2, которые не связаны с внешней модуляцией геомагнитной силовой трубки, объясняются автоколебательным режимом циклотронной неустойчивости.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10"/>
          <p:cNvSpPr>
            <a:spLocks noChangeArrowheads="1"/>
          </p:cNvSpPr>
          <p:nvPr/>
        </p:nvSpPr>
        <p:spPr bwMode="auto">
          <a:xfrm>
            <a:off x="250825" y="2503488"/>
            <a:ext cx="8893175" cy="407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140200" algn="l"/>
                <a:tab pos="4776788" algn="l"/>
              </a:tabLst>
            </a:pPr>
            <a:r>
              <a:rPr lang="ru-RU" sz="1900" i="1">
                <a:latin typeface="Arial" charset="0"/>
              </a:rPr>
              <a:t>ν=│</a:t>
            </a:r>
            <a:r>
              <a:rPr lang="en-US" sz="1900" i="1">
                <a:latin typeface="Arial" charset="0"/>
              </a:rPr>
              <a:t>lnR</a:t>
            </a:r>
            <a:r>
              <a:rPr lang="ru-RU" sz="1900" i="1">
                <a:latin typeface="Arial" charset="0"/>
              </a:rPr>
              <a:t>│/</a:t>
            </a:r>
            <a:r>
              <a:rPr lang="en-US" sz="1900" i="1">
                <a:latin typeface="Arial" charset="0"/>
              </a:rPr>
              <a:t>Tg</a:t>
            </a:r>
            <a:r>
              <a:rPr lang="ru-RU" sz="1900" i="1">
                <a:latin typeface="Arial" charset="0"/>
              </a:rPr>
              <a:t> - </a:t>
            </a:r>
            <a:r>
              <a:rPr lang="ru-RU" sz="1900">
                <a:latin typeface="Arial" charset="0"/>
              </a:rPr>
              <a:t>декремент затухания свистовых волн в магнитосферном мазере, </a:t>
            </a:r>
          </a:p>
          <a:p>
            <a:pPr>
              <a:tabLst>
                <a:tab pos="4140200" algn="l"/>
                <a:tab pos="4776788" algn="l"/>
              </a:tabLst>
            </a:pPr>
            <a:r>
              <a:rPr lang="en-US" sz="1900" i="1">
                <a:latin typeface="Arial" charset="0"/>
              </a:rPr>
              <a:t>Tg</a:t>
            </a:r>
            <a:r>
              <a:rPr lang="ru-RU" sz="1900" i="1">
                <a:latin typeface="Arial" charset="0"/>
              </a:rPr>
              <a:t> - </a:t>
            </a:r>
            <a:r>
              <a:rPr lang="ru-RU" sz="1900">
                <a:latin typeface="Arial" charset="0"/>
              </a:rPr>
              <a:t>период их двухскачкового распространения с групповой скоростью вдоль магнитного поля между сопряженными полушариями, </a:t>
            </a:r>
          </a:p>
          <a:p>
            <a:pPr>
              <a:tabLst>
                <a:tab pos="4140200" algn="l"/>
                <a:tab pos="4776788" algn="l"/>
              </a:tabLst>
            </a:pPr>
            <a:r>
              <a:rPr lang="en-US" sz="1900" i="1">
                <a:latin typeface="Arial" charset="0"/>
              </a:rPr>
              <a:t>n</a:t>
            </a:r>
            <a:r>
              <a:rPr lang="en-US" sz="1900" i="1" baseline="-30000">
                <a:latin typeface="Arial" charset="0"/>
              </a:rPr>
              <a:t>PL</a:t>
            </a:r>
            <a:r>
              <a:rPr lang="en-US" sz="1900" i="1">
                <a:latin typeface="Arial" charset="0"/>
              </a:rPr>
              <a:t> </a:t>
            </a:r>
            <a:r>
              <a:rPr lang="ru-RU" sz="1900">
                <a:latin typeface="Arial" charset="0"/>
              </a:rPr>
              <a:t>и </a:t>
            </a:r>
            <a:r>
              <a:rPr lang="ru-RU" sz="1900" i="1">
                <a:latin typeface="Arial" charset="0"/>
              </a:rPr>
              <a:t>ω</a:t>
            </a:r>
            <a:r>
              <a:rPr lang="en-US" sz="1900" i="1" baseline="-30000">
                <a:latin typeface="Arial" charset="0"/>
              </a:rPr>
              <a:t>BL</a:t>
            </a:r>
            <a:r>
              <a:rPr lang="ru-RU" sz="1900" i="1">
                <a:latin typeface="Arial" charset="0"/>
              </a:rPr>
              <a:t> - </a:t>
            </a:r>
            <a:r>
              <a:rPr lang="ru-RU" sz="1900">
                <a:latin typeface="Arial" charset="0"/>
              </a:rPr>
              <a:t>плотность холодной плазмы и гирочастота электронов в области генерации волн (в экваториальной плоскости),  </a:t>
            </a:r>
          </a:p>
          <a:p>
            <a:pPr>
              <a:tabLst>
                <a:tab pos="4140200" algn="l"/>
                <a:tab pos="4776788" algn="l"/>
              </a:tabLst>
            </a:pPr>
            <a:endParaRPr lang="ru-RU" sz="1900" i="1">
              <a:latin typeface="Arial" charset="0"/>
            </a:endParaRPr>
          </a:p>
          <a:p>
            <a:pPr>
              <a:tabLst>
                <a:tab pos="4140200" algn="l"/>
                <a:tab pos="4776788" algn="l"/>
              </a:tabLst>
            </a:pPr>
            <a:r>
              <a:rPr lang="ru-RU" sz="1900" i="1">
                <a:latin typeface="Arial" charset="0"/>
              </a:rPr>
              <a:t>l</a:t>
            </a:r>
            <a:r>
              <a:rPr lang="ru-RU" sz="1900">
                <a:latin typeface="Arial" charset="0"/>
              </a:rPr>
              <a:t> - длина силовой линии, </a:t>
            </a:r>
            <a:r>
              <a:rPr lang="ru-RU" sz="1900" i="1">
                <a:latin typeface="Arial" charset="0"/>
              </a:rPr>
              <a:t>σ</a:t>
            </a:r>
            <a:r>
              <a:rPr lang="ru-RU" sz="1900">
                <a:latin typeface="Arial" charset="0"/>
              </a:rPr>
              <a:t> –пробочное отношение геомагнитной ловушки,</a:t>
            </a:r>
          </a:p>
          <a:p>
            <a:pPr>
              <a:tabLst>
                <a:tab pos="4140200" algn="l"/>
                <a:tab pos="4776788" algn="l"/>
              </a:tabLst>
            </a:pPr>
            <a:r>
              <a:rPr lang="ru-RU" sz="1900" i="1">
                <a:latin typeface="Arial" charset="0"/>
              </a:rPr>
              <a:t>R</a:t>
            </a:r>
            <a:r>
              <a:rPr lang="ru-RU" sz="1900">
                <a:latin typeface="Arial" charset="0"/>
              </a:rPr>
              <a:t> - коэффициент отражения от ионосферы </a:t>
            </a:r>
          </a:p>
          <a:p>
            <a:pPr>
              <a:tabLst>
                <a:tab pos="4140200" algn="l"/>
                <a:tab pos="4776788" algn="l"/>
              </a:tabLst>
            </a:pPr>
            <a:endParaRPr lang="en-US" sz="2000" i="1"/>
          </a:p>
          <a:p>
            <a:pPr>
              <a:tabLst>
                <a:tab pos="4140200" algn="l"/>
                <a:tab pos="4776788" algn="l"/>
              </a:tabLst>
            </a:pPr>
            <a:r>
              <a:rPr lang="ru-RU" sz="2000" i="1">
                <a:latin typeface="Arial" charset="0"/>
              </a:rPr>
              <a:t>Подставляя в (1)</a:t>
            </a:r>
            <a:endParaRPr lang="en-US" sz="2000" i="1">
              <a:latin typeface="Arial" charset="0"/>
            </a:endParaRPr>
          </a:p>
          <a:p>
            <a:pPr>
              <a:tabLst>
                <a:tab pos="4140200" algn="l"/>
                <a:tab pos="4776788" algn="l"/>
              </a:tabLst>
            </a:pPr>
            <a:endParaRPr lang="en-US" sz="800" i="1">
              <a:latin typeface="Arial" charset="0"/>
            </a:endParaRPr>
          </a:p>
          <a:p>
            <a:pPr>
              <a:tabLst>
                <a:tab pos="4140200" algn="l"/>
                <a:tab pos="4776788" algn="l"/>
              </a:tabLst>
            </a:pPr>
            <a:r>
              <a:rPr lang="en-US" sz="2000" b="1" i="1">
                <a:latin typeface="Arial" charset="0"/>
              </a:rPr>
              <a:t>Tg</a:t>
            </a:r>
            <a:r>
              <a:rPr lang="ru-RU" sz="2000" b="1" i="1">
                <a:latin typeface="Arial" charset="0"/>
              </a:rPr>
              <a:t> =lω</a:t>
            </a:r>
            <a:r>
              <a:rPr lang="en-US" sz="2000" b="1" i="1" baseline="-25000">
                <a:latin typeface="Arial" charset="0"/>
              </a:rPr>
              <a:t>PL</a:t>
            </a:r>
            <a:r>
              <a:rPr lang="ru-RU" sz="2000" b="1" i="1" baseline="-25000">
                <a:latin typeface="Arial" charset="0"/>
              </a:rPr>
              <a:t> / </a:t>
            </a:r>
            <a:r>
              <a:rPr lang="en-US" sz="2000" b="1" i="1">
                <a:latin typeface="Arial" charset="0"/>
              </a:rPr>
              <a:t>c</a:t>
            </a:r>
            <a:r>
              <a:rPr lang="ru-RU" sz="2000" b="1" i="1">
                <a:latin typeface="Arial" charset="0"/>
              </a:rPr>
              <a:t>ω</a:t>
            </a:r>
            <a:r>
              <a:rPr lang="ru-RU" sz="2000" b="1" i="1" baseline="30000">
                <a:latin typeface="Arial" charset="0"/>
              </a:rPr>
              <a:t>1/2</a:t>
            </a:r>
            <a:r>
              <a:rPr lang="ru-RU" sz="2000" b="1" i="1">
                <a:latin typeface="Arial" charset="0"/>
              </a:rPr>
              <a:t> ω</a:t>
            </a:r>
            <a:r>
              <a:rPr lang="ru-RU" sz="2000" b="1" i="1" baseline="30000">
                <a:latin typeface="Arial" charset="0"/>
              </a:rPr>
              <a:t>1/2</a:t>
            </a:r>
            <a:r>
              <a:rPr lang="en-US" sz="2000" b="1" i="1" baseline="-25000">
                <a:latin typeface="Arial" charset="0"/>
              </a:rPr>
              <a:t>BL  </a:t>
            </a:r>
            <a:endParaRPr lang="ru-RU" sz="2000" b="1" i="1">
              <a:latin typeface="Arial" charset="0"/>
            </a:endParaRPr>
          </a:p>
          <a:p>
            <a:pPr>
              <a:tabLst>
                <a:tab pos="4140200" algn="l"/>
                <a:tab pos="4776788" algn="l"/>
              </a:tabLst>
            </a:pPr>
            <a:r>
              <a:rPr lang="ru-RU" sz="2000" b="1" i="1">
                <a:latin typeface="Arial" charset="0"/>
              </a:rPr>
              <a:t>ω</a:t>
            </a:r>
            <a:r>
              <a:rPr lang="ru-RU" sz="2000" b="1" i="1" baseline="30000">
                <a:latin typeface="Arial" charset="0"/>
              </a:rPr>
              <a:t> </a:t>
            </a:r>
            <a:r>
              <a:rPr lang="en-US" sz="2000" b="1" i="1" baseline="-25000">
                <a:latin typeface="Arial" charset="0"/>
              </a:rPr>
              <a:t>BL </a:t>
            </a:r>
            <a:r>
              <a:rPr lang="ru-RU" sz="2000" b="1">
                <a:latin typeface="Arial" charset="0"/>
              </a:rPr>
              <a:t>~ </a:t>
            </a:r>
            <a:r>
              <a:rPr lang="ru-RU" sz="2000" b="1" i="1">
                <a:latin typeface="Arial" charset="0"/>
              </a:rPr>
              <a:t>L</a:t>
            </a:r>
            <a:r>
              <a:rPr lang="ru-RU" sz="2000" b="1" baseline="30000">
                <a:latin typeface="Arial" charset="0"/>
              </a:rPr>
              <a:t>-3</a:t>
            </a:r>
            <a:r>
              <a:rPr lang="ru-RU" sz="2000" b="1" i="1" baseline="-25000">
                <a:latin typeface="Arial" charset="0"/>
              </a:rPr>
              <a:t> </a:t>
            </a:r>
            <a:r>
              <a:rPr lang="ru-RU" sz="2000" b="1">
                <a:latin typeface="Arial" charset="0"/>
              </a:rPr>
              <a:t>и</a:t>
            </a:r>
            <a:r>
              <a:rPr lang="ru-RU" sz="2000" b="1" i="1">
                <a:latin typeface="Arial" charset="0"/>
              </a:rPr>
              <a:t> </a:t>
            </a:r>
            <a:r>
              <a:rPr lang="ru-RU" sz="2000" b="1" i="1" baseline="-25000">
                <a:latin typeface="Arial" charset="0"/>
              </a:rPr>
              <a:t> </a:t>
            </a:r>
            <a:r>
              <a:rPr lang="ru-RU" sz="2000" b="1" i="1">
                <a:latin typeface="Arial" charset="0"/>
              </a:rPr>
              <a:t>Ne</a:t>
            </a:r>
            <a:r>
              <a:rPr lang="ru-RU" sz="2000" b="1" i="1" baseline="-25000">
                <a:latin typeface="Arial" charset="0"/>
              </a:rPr>
              <a:t>  </a:t>
            </a:r>
            <a:r>
              <a:rPr lang="ru-RU" sz="2000" b="1">
                <a:latin typeface="Arial" charset="0"/>
              </a:rPr>
              <a:t>~ </a:t>
            </a:r>
            <a:r>
              <a:rPr lang="ru-RU" sz="2000" b="1" i="1">
                <a:latin typeface="Arial" charset="0"/>
              </a:rPr>
              <a:t>L</a:t>
            </a:r>
            <a:r>
              <a:rPr lang="ru-RU" sz="2000" b="1" baseline="30000">
                <a:latin typeface="Arial" charset="0"/>
              </a:rPr>
              <a:t>-5</a:t>
            </a:r>
            <a:r>
              <a:rPr lang="ru-RU" sz="2000" b="1" i="1" baseline="-25000">
                <a:latin typeface="Arial" charset="0"/>
              </a:rPr>
              <a:t>  </a:t>
            </a:r>
            <a:r>
              <a:rPr lang="ru-RU" sz="2000" b="1" i="1">
                <a:latin typeface="Arial" charset="0"/>
              </a:rPr>
              <a:t>( из наблюдений на </a:t>
            </a:r>
            <a:r>
              <a:rPr lang="en-US" sz="2000" b="1" i="1">
                <a:latin typeface="Arial" charset="0"/>
              </a:rPr>
              <a:t>RBSP)</a:t>
            </a:r>
            <a:r>
              <a:rPr lang="ru-RU" sz="2000" b="1">
                <a:latin typeface="Arial" charset="0"/>
              </a:rPr>
              <a:t> </a:t>
            </a:r>
          </a:p>
        </p:txBody>
      </p:sp>
      <p:sp>
        <p:nvSpPr>
          <p:cNvPr id="1946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2" name="Rectangle 13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700"/>
              <a:t> </a:t>
            </a:r>
            <a:endParaRPr lang="ru-RU"/>
          </a:p>
        </p:txBody>
      </p:sp>
      <p:pic>
        <p:nvPicPr>
          <p:cNvPr id="19463" name="Picture 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088" y="1125538"/>
            <a:ext cx="20891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0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179388" y="0"/>
            <a:ext cx="835342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Arial" charset="0"/>
              </a:rPr>
              <a:t>Период  QP2  излучений </a:t>
            </a:r>
            <a:endParaRPr lang="en-US" sz="2400" b="1">
              <a:solidFill>
                <a:srgbClr val="0070C0"/>
              </a:solidFill>
              <a:latin typeface="Arial" charset="0"/>
            </a:endParaRPr>
          </a:p>
          <a:p>
            <a:endParaRPr lang="ru-RU" sz="900" b="1">
              <a:solidFill>
                <a:srgbClr val="0070C0"/>
              </a:solidFill>
              <a:latin typeface="Arial" charset="0"/>
            </a:endParaRPr>
          </a:p>
          <a:p>
            <a:r>
              <a:rPr lang="ru-RU">
                <a:latin typeface="Arial" charset="0"/>
              </a:rPr>
              <a:t>пропорционален  [</a:t>
            </a:r>
            <a:r>
              <a:rPr lang="ru-RU" altLang="zh-CN" i="1">
                <a:latin typeface="Arial" charset="0"/>
              </a:rPr>
              <a:t>Беспалов,Трахтенгерц</a:t>
            </a:r>
            <a:r>
              <a:rPr lang="ru-RU" altLang="zh-CN">
                <a:latin typeface="Arial" charset="0"/>
              </a:rPr>
              <a:t> Альфвеновские мазеры //1986</a:t>
            </a:r>
            <a:r>
              <a:rPr lang="ru-RU">
                <a:latin typeface="Arial" charset="0"/>
              </a:rPr>
              <a:t>], </a:t>
            </a:r>
            <a:endParaRPr lang="ru-RU" altLang="zh-CN">
              <a:latin typeface="Arial" charset="0"/>
            </a:endParaRPr>
          </a:p>
        </p:txBody>
      </p:sp>
      <p:sp>
        <p:nvSpPr>
          <p:cNvPr id="19466" name="Прямоугольник 15"/>
          <p:cNvSpPr>
            <a:spLocks noChangeArrowheads="1"/>
          </p:cNvSpPr>
          <p:nvPr/>
        </p:nvSpPr>
        <p:spPr bwMode="auto">
          <a:xfrm>
            <a:off x="4356100" y="1268413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4140200" algn="l"/>
                <a:tab pos="4776788" algn="l"/>
              </a:tabLst>
            </a:pPr>
            <a:r>
              <a:rPr lang="en-US" b="1" i="1">
                <a:latin typeface="Arial" charset="0"/>
              </a:rPr>
              <a:t>J </a:t>
            </a:r>
            <a:r>
              <a:rPr lang="ru-RU">
                <a:latin typeface="Arial" charset="0"/>
              </a:rPr>
              <a:t>- усредненный по времени поток энергичных электронов, высыпающихся в ионосферу, который характеризует мощность источника частиц,</a:t>
            </a:r>
            <a:r>
              <a:rPr lang="ru-RU" i="1">
                <a:latin typeface="Arial" charset="0"/>
              </a:rPr>
              <a:t> </a:t>
            </a:r>
            <a:endParaRPr lang="en-US" i="1">
              <a:latin typeface="Arial" charset="0"/>
            </a:endParaRPr>
          </a:p>
        </p:txBody>
      </p:sp>
      <p:sp>
        <p:nvSpPr>
          <p:cNvPr id="19467" name="Прямоугольник 10"/>
          <p:cNvSpPr>
            <a:spLocks noChangeArrowheads="1"/>
          </p:cNvSpPr>
          <p:nvPr/>
        </p:nvSpPr>
        <p:spPr bwMode="auto">
          <a:xfrm>
            <a:off x="3348038" y="1412875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Arial" charset="0"/>
              </a:rPr>
              <a:t>(1)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08050"/>
            <a:ext cx="5081588" cy="1512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323850" y="333375"/>
            <a:ext cx="73437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70C0"/>
                </a:solidFill>
                <a:latin typeface="Arial" charset="0"/>
              </a:rPr>
              <a:t>Период  QP2  излучений  </a:t>
            </a:r>
            <a:r>
              <a:rPr lang="ru-RU" sz="2400">
                <a:latin typeface="Arial" charset="0"/>
              </a:rPr>
              <a:t>пропорционален </a:t>
            </a:r>
            <a:endParaRPr lang="ru-RU" sz="2400"/>
          </a:p>
        </p:txBody>
      </p:sp>
      <p:sp>
        <p:nvSpPr>
          <p:cNvPr id="20484" name="Прямоугольник 5"/>
          <p:cNvSpPr>
            <a:spLocks noChangeArrowheads="1"/>
          </p:cNvSpPr>
          <p:nvPr/>
        </p:nvSpPr>
        <p:spPr bwMode="auto">
          <a:xfrm>
            <a:off x="179388" y="2924175"/>
            <a:ext cx="3995737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Периоды 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QP2  излучений  </a:t>
            </a:r>
            <a:r>
              <a:rPr lang="ru-RU" sz="2000">
                <a:latin typeface="Arial" charset="0"/>
              </a:rPr>
              <a:t>уменьшаются  ≈   2 раза,  </a:t>
            </a:r>
          </a:p>
          <a:p>
            <a:r>
              <a:rPr lang="ru-RU" sz="2000">
                <a:latin typeface="Arial" charset="0"/>
              </a:rPr>
              <a:t> </a:t>
            </a:r>
          </a:p>
          <a:p>
            <a:r>
              <a:rPr lang="ru-RU" sz="2000">
                <a:latin typeface="Arial" charset="0"/>
              </a:rPr>
              <a:t>            изменение L не может объяснить уменьшение периодов  </a:t>
            </a:r>
          </a:p>
          <a:p>
            <a:r>
              <a:rPr lang="ru-RU" sz="2000" b="1">
                <a:latin typeface="Arial" charset="0"/>
              </a:rPr>
              <a:t>            уменьшение периодов QP излучений связано с интенсификацией источника </a:t>
            </a:r>
            <a:r>
              <a:rPr lang="ru-RU" sz="2000">
                <a:latin typeface="Arial" charset="0"/>
              </a:rPr>
              <a:t>   </a:t>
            </a:r>
          </a:p>
        </p:txBody>
      </p:sp>
      <p:sp>
        <p:nvSpPr>
          <p:cNvPr id="7" name="Овал 6"/>
          <p:cNvSpPr/>
          <p:nvPr/>
        </p:nvSpPr>
        <p:spPr>
          <a:xfrm>
            <a:off x="4716463" y="1628775"/>
            <a:ext cx="431800" cy="720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95288" y="3860800"/>
            <a:ext cx="4318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68313" y="4797425"/>
            <a:ext cx="431800" cy="2159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88" name="Прямоугольник 10"/>
          <p:cNvSpPr>
            <a:spLocks noChangeArrowheads="1"/>
          </p:cNvSpPr>
          <p:nvPr/>
        </p:nvSpPr>
        <p:spPr bwMode="auto">
          <a:xfrm>
            <a:off x="4643438" y="5732463"/>
            <a:ext cx="50053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Arial" charset="0"/>
              </a:rPr>
              <a:t>периоды  </a:t>
            </a:r>
            <a:r>
              <a:rPr lang="en-US">
                <a:solidFill>
                  <a:srgbClr val="0070C0"/>
                </a:solidFill>
                <a:latin typeface="Arial" charset="0"/>
              </a:rPr>
              <a:t>QP </a:t>
            </a:r>
            <a:r>
              <a:rPr lang="ru-RU">
                <a:solidFill>
                  <a:srgbClr val="0070C0"/>
                </a:solidFill>
                <a:latin typeface="Arial" charset="0"/>
              </a:rPr>
              <a:t>излучений  на Земле уменьшались  во время активной фазы суббури. </a:t>
            </a:r>
          </a:p>
        </p:txBody>
      </p:sp>
      <p:pic>
        <p:nvPicPr>
          <p:cNvPr id="204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473325"/>
            <a:ext cx="404336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9388" y="2781300"/>
            <a:ext cx="4176712" cy="3384550"/>
          </a:xfrm>
          <a:prstGeom prst="rect">
            <a:avLst/>
          </a:prstGeom>
          <a:noFill/>
          <a:ln>
            <a:solidFill>
              <a:srgbClr val="080C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981075"/>
            <a:ext cx="377348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6"/>
          <p:cNvSpPr>
            <a:spLocks noChangeArrowheads="1"/>
          </p:cNvSpPr>
          <p:nvPr/>
        </p:nvSpPr>
        <p:spPr bwMode="auto">
          <a:xfrm>
            <a:off x="250825" y="3789363"/>
            <a:ext cx="3924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r>
              <a:rPr lang="ru-RU">
                <a:latin typeface="Arial" charset="0"/>
              </a:rPr>
              <a:t>пектрограмма  QP излучений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на Земле 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835150" y="2420938"/>
            <a:ext cx="5048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Прямоугольник 18"/>
          <p:cNvSpPr>
            <a:spLocks noChangeArrowheads="1"/>
          </p:cNvSpPr>
          <p:nvPr/>
        </p:nvSpPr>
        <p:spPr bwMode="auto">
          <a:xfrm>
            <a:off x="1763713" y="2060575"/>
            <a:ext cx="836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2 мин</a:t>
            </a:r>
          </a:p>
        </p:txBody>
      </p:sp>
      <p:sp>
        <p:nvSpPr>
          <p:cNvPr id="4102" name="Прямоугольник 11"/>
          <p:cNvSpPr>
            <a:spLocks noChangeArrowheads="1"/>
          </p:cNvSpPr>
          <p:nvPr/>
        </p:nvSpPr>
        <p:spPr bwMode="auto">
          <a:xfrm>
            <a:off x="468313" y="188913"/>
            <a:ext cx="7848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zh-CN" sz="2800">
                <a:solidFill>
                  <a:srgbClr val="0070C0"/>
                </a:solidFill>
                <a:latin typeface="Arial" charset="0"/>
              </a:rPr>
              <a:t>Квазипериодические (QP) ОНЧ излучения </a:t>
            </a:r>
            <a:r>
              <a:rPr lang="en-US" altLang="zh-CN" sz="2800">
                <a:solidFill>
                  <a:srgbClr val="0070C0"/>
                </a:solidFill>
                <a:latin typeface="Arial" charset="0"/>
              </a:rPr>
              <a:t> </a:t>
            </a:r>
            <a:endParaRPr lang="ru-RU" sz="2800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410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3789363"/>
            <a:ext cx="488156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060575"/>
            <a:ext cx="247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179388" y="4797425"/>
            <a:ext cx="3438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ru-RU" sz="2000">
                <a:latin typeface="Arial" charset="0"/>
              </a:rPr>
              <a:t>Два класса  QP излучений</a:t>
            </a:r>
          </a:p>
          <a:p>
            <a:pPr eaLnBrk="0" hangingPunct="0"/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[Sato, 1974]</a:t>
            </a:r>
            <a:r>
              <a:rPr lang="ru-RU" sz="2000">
                <a:latin typeface="Arial" charset="0"/>
              </a:rPr>
              <a:t> </a:t>
            </a:r>
          </a:p>
          <a:p>
            <a:pPr eaLnBrk="0" hangingPunct="0"/>
            <a:r>
              <a:rPr lang="ru-RU" sz="2000">
                <a:latin typeface="Arial" charset="0"/>
              </a:rPr>
              <a:t>QP1 – коррелируют с КПК </a:t>
            </a:r>
          </a:p>
          <a:p>
            <a:pPr eaLnBrk="0" hangingPunct="0"/>
            <a:r>
              <a:rPr lang="ru-RU" sz="2000" b="1">
                <a:latin typeface="Arial" charset="0"/>
              </a:rPr>
              <a:t>QP2 </a:t>
            </a:r>
            <a:r>
              <a:rPr lang="ru-RU" sz="2000">
                <a:latin typeface="Arial" charset="0"/>
              </a:rPr>
              <a:t>-  не связаны с КПК .   </a:t>
            </a:r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4356100" y="827088"/>
            <a:ext cx="44640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180975" algn="just" eaLnBrk="0" hangingPunct="0"/>
            <a:r>
              <a:rPr lang="ru-RU" sz="2000" b="1">
                <a:latin typeface="Arial" charset="0"/>
              </a:rPr>
              <a:t>QP2</a:t>
            </a:r>
            <a:r>
              <a:rPr lang="ru-RU" sz="2000">
                <a:latin typeface="Arial" charset="0"/>
              </a:rPr>
              <a:t> эмиссии  объясняются автоколебательным режимом циклотронной неустойчивости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[Беспалов и Трахтенгерц</a:t>
            </a:r>
            <a:r>
              <a:rPr lang="en-US" sz="2000">
                <a:latin typeface="Arial" charset="0"/>
              </a:rPr>
              <a:t>,</a:t>
            </a:r>
            <a:r>
              <a:rPr lang="ru-RU" sz="2000">
                <a:latin typeface="Arial" charset="0"/>
              </a:rPr>
              <a:t> 1986]</a:t>
            </a:r>
            <a:r>
              <a:rPr lang="en-US" sz="2000">
                <a:latin typeface="Arial" charset="0"/>
              </a:rPr>
              <a:t>.</a:t>
            </a:r>
          </a:p>
          <a:p>
            <a:pPr indent="180975" algn="just" eaLnBrk="0" hangingPunct="0"/>
            <a:endParaRPr lang="en-US" sz="2000">
              <a:latin typeface="Arial" charset="0"/>
            </a:endParaRPr>
          </a:p>
          <a:p>
            <a:pPr indent="180975" algn="just" eaLnBrk="0" hangingPunct="0"/>
            <a:r>
              <a:rPr lang="ru-RU" sz="2000">
                <a:latin typeface="Arial" charset="0"/>
              </a:rPr>
              <a:t>Численное моделирование 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 этого механизма  дает хорошее  согласие с наблюдениями </a:t>
            </a:r>
            <a:r>
              <a:rPr lang="en-US" sz="2000">
                <a:latin typeface="Arial" charset="0"/>
              </a:rPr>
              <a:t>[</a:t>
            </a:r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Pasmanik,  2004].</a:t>
            </a:r>
            <a:endParaRPr lang="ru-RU" sz="2000">
              <a:latin typeface="Arial" charset="0"/>
            </a:endParaRPr>
          </a:p>
        </p:txBody>
      </p:sp>
      <p:sp>
        <p:nvSpPr>
          <p:cNvPr id="4107" name="Прямоугольник 15"/>
          <p:cNvSpPr>
            <a:spLocks noChangeArrowheads="1"/>
          </p:cNvSpPr>
          <p:nvPr/>
        </p:nvSpPr>
        <p:spPr bwMode="auto">
          <a:xfrm>
            <a:off x="4284663" y="6021388"/>
            <a:ext cx="47323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Arial" charset="0"/>
              </a:rPr>
              <a:t>Спектрограмма  </a:t>
            </a:r>
            <a:r>
              <a:rPr lang="en-US">
                <a:latin typeface="Arial" charset="0"/>
              </a:rPr>
              <a:t>QP </a:t>
            </a:r>
            <a:r>
              <a:rPr lang="ru-RU">
                <a:latin typeface="Arial" charset="0"/>
              </a:rPr>
              <a:t> излучений  ИСЗ </a:t>
            </a:r>
            <a:r>
              <a:rPr lang="en-US">
                <a:latin typeface="Arial" charset="0"/>
              </a:rPr>
              <a:t>Freja</a:t>
            </a: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140200" y="836613"/>
            <a:ext cx="0" cy="5688012"/>
          </a:xfrm>
          <a:prstGeom prst="line">
            <a:avLst/>
          </a:prstGeom>
          <a:ln w="38100">
            <a:solidFill>
              <a:srgbClr val="080C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8964613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Выводы 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Представлены результаты одновременных наблюдений QP излучений 25 января 2013  на спутнике RBSP, находившемся в области экватора (MLAT=5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-7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o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и на наземной станции в северной Финляндии (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=5.3). </a:t>
            </a:r>
          </a:p>
          <a:p>
            <a:pPr marL="457200" indent="-457200" algn="just">
              <a:buFont typeface="Wingdings" pitchFamily="2" charset="2"/>
              <a:buChar char="q"/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Квазипериодические ОНЧ эмиссии наблюдались на спутнике RBSP-A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23:00 UT в течение 40 мин.   в области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оболочек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= 3 - 4,5 в ночном секторе (22-23 MLT). Спутник находился вблизи экватора 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MLAT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-5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 0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-8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и двигался  в область больших широт. При этом  временной интервал между QP элементами уменьшился  больше  чем в  два раза,  от  6.5  мин. до 2.8 мин.</a:t>
            </a:r>
          </a:p>
          <a:p>
            <a:pPr marL="457200" indent="-457200" algn="just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Одновременные наблюдения ОНЧ излучений на станции в Северной Финляндии показали взаимно однозначное соответствие между QP элементами, что позволило разделить пространственные и временные вариации на ИСЗ и установить, что изменения частоты и периодов следования QP элементов не были связаны с изменением положения спутника в пространстве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2000" dirty="0"/>
              <a:t>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 носили преимущественно  временной характер. </a:t>
            </a:r>
          </a:p>
          <a:p>
            <a:pPr marL="457200" indent="-457200" algn="just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0"/>
            <a:ext cx="8353425" cy="7232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 наиболее вероятной области источника QP излучений  КПК  магнитного поля  с периодами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QP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не регистрировались, т.е.  наблюдаемые излучения относятся к  типу QP2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Электроны с энергиями   5-50 кэВ показывали   максимумы потоков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питч-углах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около 90</a:t>
            </a:r>
            <a:r>
              <a:rPr lang="ru-RU" sz="2000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 </a:t>
            </a:r>
            <a:endParaRPr lang="en-US" sz="1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defRPr/>
            </a:pP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Обнаружена корреляция QP излучений с потоками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питч-угловвыми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 распределениями электронов с энергиями 10-20 кэВ.  </a:t>
            </a:r>
          </a:p>
          <a:p>
            <a:pPr marL="457200" indent="-45720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Расчеты усиления  свистовых волн  с  параметрами  холодной и горячей плазмы, близкими к наблюдаемым,  показывают возможность генерации волн  на частотах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QP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излучений,  регистрировавшихся  на  RBSP-A на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L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=3.7-4.2</a:t>
            </a:r>
          </a:p>
          <a:p>
            <a:pPr marL="457200" indent="-457200">
              <a:defRPr/>
            </a:pP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Wingdings" pitchFamily="2" charset="2"/>
              <a:buChar char="q"/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Считая, что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QP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излучения   на  спутнике RBSP-A  объясняются автоколебательным режимом циклотронной неустойчивости, тогда  уменьшение периодов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QP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излучений  во время рассматриваемого события можно объяснить интенсификацией  источника    во время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суббури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Font typeface="Wingdings" pitchFamily="2" charset="2"/>
              <a:buChar char="q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Мои Документы\2015\QP_2015\QP  emiss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04813"/>
            <a:ext cx="8312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2"/>
          <p:cNvSpPr>
            <a:spLocks noChangeArrowheads="1"/>
          </p:cNvSpPr>
          <p:nvPr/>
        </p:nvSpPr>
        <p:spPr bwMode="auto">
          <a:xfrm>
            <a:off x="1116013" y="5300663"/>
            <a:ext cx="6913562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202CA0"/>
                </a:solidFill>
                <a:latin typeface="Arial" charset="0"/>
              </a:rPr>
              <a:t>Спасибо за внимание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9"/>
          <p:cNvSpPr>
            <a:spLocks noChangeArrowheads="1"/>
          </p:cNvSpPr>
          <p:nvPr/>
        </p:nvSpPr>
        <p:spPr bwMode="auto">
          <a:xfrm>
            <a:off x="323850" y="5842000"/>
            <a:ext cx="7921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периоды  и частоты </a:t>
            </a:r>
            <a:r>
              <a:rPr lang="en-US" sz="2000"/>
              <a:t>QP </a:t>
            </a:r>
            <a:r>
              <a:rPr lang="ru-RU" sz="2000"/>
              <a:t>излучений</a:t>
            </a:r>
            <a:r>
              <a:rPr lang="en-US" sz="2000"/>
              <a:t> </a:t>
            </a:r>
            <a:endParaRPr lang="ru-RU" sz="2000"/>
          </a:p>
          <a:p>
            <a:r>
              <a:rPr lang="ru-RU" altLang="zh-CN" sz="2000">
                <a:solidFill>
                  <a:srgbClr val="FF0000"/>
                </a:solidFill>
              </a:rPr>
              <a:t>значительные вариации ΔT наблюдались во время суббурь возрастание частоты  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1484313"/>
            <a:ext cx="34925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4"/>
          <p:cNvSpPr>
            <a:spLocks noChangeArrowheads="1"/>
          </p:cNvSpPr>
          <p:nvPr/>
        </p:nvSpPr>
        <p:spPr bwMode="auto">
          <a:xfrm>
            <a:off x="395288" y="0"/>
            <a:ext cx="79930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70C0"/>
                </a:solidFill>
                <a:latin typeface="Arial" charset="0"/>
              </a:rPr>
              <a:t>периоды  и частоты </a:t>
            </a:r>
            <a:r>
              <a:rPr lang="en-US" sz="2400">
                <a:solidFill>
                  <a:srgbClr val="0070C0"/>
                </a:solidFill>
                <a:latin typeface="Arial" charset="0"/>
              </a:rPr>
              <a:t>QP </a:t>
            </a:r>
            <a:r>
              <a:rPr lang="ru-RU" sz="2400">
                <a:solidFill>
                  <a:srgbClr val="0070C0"/>
                </a:solidFill>
                <a:latin typeface="Arial" charset="0"/>
              </a:rPr>
              <a:t>излучений</a:t>
            </a:r>
            <a:r>
              <a:rPr lang="en-US" sz="24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Arial" charset="0"/>
              </a:rPr>
              <a:t>во время суббури на  </a:t>
            </a:r>
            <a:r>
              <a:rPr lang="en-US" sz="24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>
                <a:solidFill>
                  <a:srgbClr val="0070C0"/>
                </a:solidFill>
                <a:latin typeface="Arial" charset="0"/>
              </a:rPr>
              <a:t> Земле</a:t>
            </a:r>
          </a:p>
        </p:txBody>
      </p:sp>
      <p:pic>
        <p:nvPicPr>
          <p:cNvPr id="24581" name="Picture 9" descr="D:\Мои Документы\2015\QP_2015\25012013\substorm\Fig1_Jyrki_15-22_tota_AE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36738" y="1341438"/>
            <a:ext cx="6697663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96975"/>
            <a:ext cx="446405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4356100" y="1700213"/>
            <a:ext cx="4787900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Основное отличие спектров </a:t>
            </a:r>
            <a:r>
              <a:rPr lang="en-US" sz="2000">
                <a:latin typeface="Arial" charset="0"/>
              </a:rPr>
              <a:t>QP</a:t>
            </a:r>
            <a:r>
              <a:rPr lang="ru-RU" sz="2000">
                <a:latin typeface="Arial" charset="0"/>
              </a:rPr>
              <a:t>  элементов  на спутнике и на земле  -  интенсивный хисс на частотах 2-4 кГц  в низкочастотной части </a:t>
            </a:r>
            <a:r>
              <a:rPr lang="en-US" sz="2000">
                <a:latin typeface="Arial" charset="0"/>
              </a:rPr>
              <a:t>QP</a:t>
            </a:r>
            <a:r>
              <a:rPr lang="ru-RU" sz="2000">
                <a:latin typeface="Arial" charset="0"/>
              </a:rPr>
              <a:t> элементов  на спутнике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fig_log_v0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518318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773238"/>
            <a:ext cx="5113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2" descr="fig_v13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357563"/>
            <a:ext cx="4895850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89263" y="404813"/>
            <a:ext cx="14582776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561975"/>
          </a:xfrm>
        </p:spPr>
        <p:txBody>
          <a:bodyPr/>
          <a:lstStyle/>
          <a:p>
            <a:r>
              <a:rPr lang="ru-RU" smtClean="0">
                <a:solidFill>
                  <a:srgbClr val="080CB8"/>
                </a:solidFill>
              </a:rPr>
              <a:t>Содержание 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79388" y="908050"/>
            <a:ext cx="8964612" cy="5184775"/>
          </a:xfrm>
        </p:spPr>
        <p:txBody>
          <a:bodyPr/>
          <a:lstStyle/>
          <a:p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Характеристики квазипериодических (QP) ОНЧ излучений на спутнике  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RBSP-A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(</a:t>
            </a:r>
            <a:r>
              <a:rPr lang="en-US" sz="2400" i="1" smtClean="0">
                <a:solidFill>
                  <a:srgbClr val="202CA0"/>
                </a:solidFill>
                <a:latin typeface="Arial" charset="0"/>
                <a:cs typeface="Arial" charset="0"/>
              </a:rPr>
              <a:t>Van Allen Probes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)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25 января 2013 г. </a:t>
            </a:r>
            <a:endParaRPr lang="ru-RU" sz="800" smtClean="0">
              <a:solidFill>
                <a:srgbClr val="080CB8"/>
              </a:solidFill>
              <a:latin typeface="Arial" charset="0"/>
              <a:cs typeface="Arial" charset="0"/>
            </a:endParaRPr>
          </a:p>
          <a:p>
            <a:endParaRPr lang="ru-RU" sz="800" smtClean="0">
              <a:solidFill>
                <a:srgbClr val="080CB8"/>
              </a:solidFill>
              <a:latin typeface="Arial" charset="0"/>
              <a:cs typeface="Arial" charset="0"/>
            </a:endParaRPr>
          </a:p>
          <a:p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Одновременные наблюдения QP  излучений на спутнике 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RBSP-A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и на Земле  </a:t>
            </a:r>
          </a:p>
          <a:p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QP  излучения и  геомагнитные пульсации  </a:t>
            </a:r>
          </a:p>
          <a:p>
            <a:endParaRPr lang="ru-RU" sz="800" smtClean="0">
              <a:solidFill>
                <a:srgbClr val="080CB8"/>
              </a:solidFill>
              <a:latin typeface="Arial" charset="0"/>
              <a:cs typeface="Arial" charset="0"/>
            </a:endParaRPr>
          </a:p>
          <a:p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Характеристики электронов  в области наблюдения QP эмиссий на RBSP-A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(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энергии, потоки,  питч-угловые распределения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, 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корреляция   с 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QP 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эмиссиями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)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</a:t>
            </a:r>
            <a:endParaRPr lang="ru-RU" sz="2400" smtClean="0">
              <a:solidFill>
                <a:srgbClr val="080CB8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ru-RU" sz="2400" smtClean="0">
              <a:solidFill>
                <a:srgbClr val="080CB8"/>
              </a:solidFill>
              <a:latin typeface="Arial" charset="0"/>
              <a:cs typeface="Arial" charset="0"/>
            </a:endParaRPr>
          </a:p>
          <a:p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Обсуждение генерации QP излучений</a:t>
            </a:r>
            <a:r>
              <a:rPr lang="en-US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:</a:t>
            </a:r>
            <a:r>
              <a:rPr lang="ru-RU" sz="2400" smtClean="0">
                <a:solidFill>
                  <a:srgbClr val="080CB8"/>
                </a:solidFill>
                <a:latin typeface="Arial" charset="0"/>
                <a:cs typeface="Arial" charset="0"/>
              </a:rPr>
              <a:t> </a:t>
            </a:r>
          </a:p>
          <a:p>
            <a:pPr lvl="1"/>
            <a:r>
              <a:rPr lang="en-US" sz="20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 </a:t>
            </a:r>
            <a:r>
              <a:rPr lang="ru-RU" sz="24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расчет  усиления  ОНЧ волн </a:t>
            </a:r>
          </a:p>
          <a:p>
            <a:pPr lvl="1"/>
            <a:r>
              <a:rPr lang="ru-RU" sz="24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периоды </a:t>
            </a:r>
            <a:r>
              <a:rPr lang="en-US" sz="24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QP</a:t>
            </a:r>
            <a:r>
              <a:rPr lang="ru-RU" sz="24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 излучений </a:t>
            </a:r>
            <a:r>
              <a:rPr lang="en-US" sz="2400" i="1" smtClean="0">
                <a:solidFill>
                  <a:srgbClr val="080CB8"/>
                </a:solidFill>
                <a:latin typeface="Arial" charset="0"/>
                <a:cs typeface="Arial" charset="0"/>
              </a:rPr>
              <a:t>    </a:t>
            </a:r>
            <a:endParaRPr lang="ru-RU" sz="2400" i="1" smtClean="0">
              <a:solidFill>
                <a:srgbClr val="080CB8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492375"/>
            <a:ext cx="81026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361488" cy="765175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КВАЗИПЕРИОДИЧЕСКИЕ</a:t>
            </a:r>
            <a:r>
              <a:rPr lang="en-US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 (QP) </a:t>
            </a:r>
            <a:r>
              <a:rPr lang="ru-RU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ОНЧ ИЗЛУЧЕНИЯ НА СПУТНИКЕ RBSP</a:t>
            </a:r>
            <a:r>
              <a:rPr lang="en-US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-A </a:t>
            </a:r>
            <a:endParaRPr lang="ru-RU" sz="2400" smtClean="0"/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8280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Прямоугольник 9"/>
          <p:cNvSpPr>
            <a:spLocks noChangeArrowheads="1"/>
          </p:cNvSpPr>
          <p:nvPr/>
        </p:nvSpPr>
        <p:spPr bwMode="auto">
          <a:xfrm>
            <a:off x="971550" y="981075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charset="0"/>
              </a:rPr>
              <a:t>RBSP-A</a:t>
            </a:r>
            <a:endParaRPr lang="ru-RU" sz="2400"/>
          </a:p>
        </p:txBody>
      </p:sp>
      <p:sp>
        <p:nvSpPr>
          <p:cNvPr id="6150" name="Прямоугольник 10"/>
          <p:cNvSpPr>
            <a:spLocks noChangeArrowheads="1"/>
          </p:cNvSpPr>
          <p:nvPr/>
        </p:nvSpPr>
        <p:spPr bwMode="auto">
          <a:xfrm>
            <a:off x="6156325" y="981075"/>
            <a:ext cx="2554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charset="0"/>
              </a:rPr>
              <a:t>25 </a:t>
            </a:r>
            <a:r>
              <a:rPr lang="ru-RU" sz="2400" b="1">
                <a:solidFill>
                  <a:srgbClr val="0070C0"/>
                </a:solidFill>
                <a:latin typeface="Arial" charset="0"/>
              </a:rPr>
              <a:t>января 2013 </a:t>
            </a:r>
            <a:endParaRPr lang="ru-RU" sz="2400"/>
          </a:p>
        </p:txBody>
      </p:sp>
      <p:sp>
        <p:nvSpPr>
          <p:cNvPr id="6151" name="Прямоугольник 10"/>
          <p:cNvSpPr>
            <a:spLocks noChangeArrowheads="1"/>
          </p:cNvSpPr>
          <p:nvPr/>
        </p:nvSpPr>
        <p:spPr bwMode="auto">
          <a:xfrm>
            <a:off x="971550" y="3860800"/>
            <a:ext cx="6480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>
                <a:latin typeface="Arial" charset="0"/>
              </a:rPr>
              <a:t>UT         23:00     </a:t>
            </a:r>
            <a:r>
              <a:rPr lang="ru-RU">
                <a:latin typeface="Arial" charset="0"/>
              </a:rPr>
              <a:t>   </a:t>
            </a:r>
            <a:r>
              <a:rPr lang="sv-SE">
                <a:latin typeface="Arial" charset="0"/>
              </a:rPr>
              <a:t>  </a:t>
            </a:r>
            <a:r>
              <a:rPr lang="ru-RU">
                <a:latin typeface="Arial" charset="0"/>
              </a:rPr>
              <a:t>  </a:t>
            </a:r>
            <a:r>
              <a:rPr lang="sv-SE">
                <a:latin typeface="Arial" charset="0"/>
              </a:rPr>
              <a:t>23:20        </a:t>
            </a:r>
            <a:r>
              <a:rPr lang="ru-RU">
                <a:latin typeface="Arial" charset="0"/>
              </a:rPr>
              <a:t>    </a:t>
            </a:r>
            <a:r>
              <a:rPr lang="sv-SE">
                <a:latin typeface="Arial" charset="0"/>
              </a:rPr>
              <a:t>23:40    </a:t>
            </a:r>
            <a:r>
              <a:rPr lang="ru-RU">
                <a:latin typeface="Arial" charset="0"/>
              </a:rPr>
              <a:t>   </a:t>
            </a:r>
            <a:r>
              <a:rPr lang="sv-SE">
                <a:latin typeface="Arial" charset="0"/>
              </a:rPr>
              <a:t> </a:t>
            </a:r>
            <a:r>
              <a:rPr lang="ru-RU">
                <a:latin typeface="Arial" charset="0"/>
              </a:rPr>
              <a:t>   </a:t>
            </a:r>
            <a:r>
              <a:rPr lang="sv-SE">
                <a:latin typeface="Arial" charset="0"/>
              </a:rPr>
              <a:t> 00:00</a:t>
            </a:r>
          </a:p>
          <a:p>
            <a:r>
              <a:rPr lang="sv-SE">
                <a:latin typeface="Arial" charset="0"/>
              </a:rPr>
              <a:t>L              3.0              </a:t>
            </a:r>
            <a:r>
              <a:rPr lang="ru-RU">
                <a:latin typeface="Arial" charset="0"/>
              </a:rPr>
              <a:t> </a:t>
            </a:r>
            <a:r>
              <a:rPr lang="sv-SE">
                <a:latin typeface="Arial" charset="0"/>
              </a:rPr>
              <a:t> </a:t>
            </a:r>
            <a:r>
              <a:rPr lang="ru-RU">
                <a:latin typeface="Arial" charset="0"/>
              </a:rPr>
              <a:t>3.7</a:t>
            </a:r>
            <a:r>
              <a:rPr lang="sv-SE">
                <a:latin typeface="Arial" charset="0"/>
              </a:rPr>
              <a:t>                </a:t>
            </a:r>
            <a:r>
              <a:rPr lang="ru-RU">
                <a:latin typeface="Arial" charset="0"/>
              </a:rPr>
              <a:t>4.2</a:t>
            </a:r>
            <a:r>
              <a:rPr lang="sv-SE">
                <a:latin typeface="Arial" charset="0"/>
              </a:rPr>
              <a:t>   </a:t>
            </a:r>
            <a:r>
              <a:rPr lang="ru-RU">
                <a:latin typeface="Arial" charset="0"/>
              </a:rPr>
              <a:t>            </a:t>
            </a:r>
            <a:r>
              <a:rPr lang="sv-SE">
                <a:latin typeface="Arial" charset="0"/>
              </a:rPr>
              <a:t> 4.7 </a:t>
            </a:r>
          </a:p>
          <a:p>
            <a:r>
              <a:rPr lang="sv-SE">
                <a:latin typeface="Arial" charset="0"/>
              </a:rPr>
              <a:t>MLT       22.24                                </a:t>
            </a:r>
            <a:r>
              <a:rPr lang="ru-RU">
                <a:latin typeface="Arial" charset="0"/>
              </a:rPr>
              <a:t>                </a:t>
            </a:r>
            <a:r>
              <a:rPr lang="sv-SE">
                <a:latin typeface="Arial" charset="0"/>
              </a:rPr>
              <a:t>  </a:t>
            </a:r>
            <a:r>
              <a:rPr lang="ru-RU">
                <a:latin typeface="Arial" charset="0"/>
              </a:rPr>
              <a:t>   </a:t>
            </a:r>
            <a:r>
              <a:rPr lang="sv-SE">
                <a:latin typeface="Arial" charset="0"/>
              </a:rPr>
              <a:t> 00.05</a:t>
            </a:r>
          </a:p>
          <a:p>
            <a:r>
              <a:rPr lang="sv-SE">
                <a:latin typeface="Arial" charset="0"/>
              </a:rPr>
              <a:t>MLAT      -5.8                                       </a:t>
            </a:r>
            <a:r>
              <a:rPr lang="ru-RU">
                <a:latin typeface="Arial" charset="0"/>
              </a:rPr>
              <a:t>                 </a:t>
            </a:r>
            <a:r>
              <a:rPr lang="sv-SE">
                <a:latin typeface="Arial" charset="0"/>
              </a:rPr>
              <a:t> </a:t>
            </a:r>
            <a:r>
              <a:rPr lang="ru-RU">
                <a:latin typeface="Arial" charset="0"/>
              </a:rPr>
              <a:t>-</a:t>
            </a:r>
            <a:r>
              <a:rPr lang="sv-SE">
                <a:latin typeface="Arial" charset="0"/>
              </a:rPr>
              <a:t>8.0</a:t>
            </a:r>
            <a:endParaRPr lang="ru-RU"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2268538" y="2924175"/>
            <a:ext cx="2663825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Прямоугольник 8"/>
          <p:cNvSpPr>
            <a:spLocks noChangeArrowheads="1"/>
          </p:cNvSpPr>
          <p:nvPr/>
        </p:nvSpPr>
        <p:spPr bwMode="auto">
          <a:xfrm>
            <a:off x="2627313" y="2924175"/>
            <a:ext cx="720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E22AC8"/>
                </a:solidFill>
                <a:latin typeface="Arial" charset="0"/>
              </a:rPr>
              <a:t>QP</a:t>
            </a:r>
            <a:endParaRPr lang="ru-RU" sz="2400">
              <a:solidFill>
                <a:srgbClr val="E22AC8"/>
              </a:solidFill>
            </a:endParaRPr>
          </a:p>
        </p:txBody>
      </p:sp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1908175" y="1557338"/>
            <a:ext cx="698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Arial" charset="0"/>
              </a:rPr>
              <a:t>UHL</a:t>
            </a:r>
            <a:endParaRPr lang="ru-RU" sz="2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155" name="Прямоугольник 15"/>
          <p:cNvSpPr>
            <a:spLocks noChangeArrowheads="1"/>
          </p:cNvSpPr>
          <p:nvPr/>
        </p:nvSpPr>
        <p:spPr bwMode="auto">
          <a:xfrm>
            <a:off x="250825" y="5084763"/>
            <a:ext cx="8893175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-  QP </a:t>
            </a:r>
            <a:r>
              <a:rPr lang="ru-RU" sz="2000">
                <a:latin typeface="Arial" charset="0"/>
              </a:rPr>
              <a:t>эмиссии наблюдались 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c  23</a:t>
            </a:r>
            <a:r>
              <a:rPr lang="en-US" sz="2000">
                <a:latin typeface="Arial" charset="0"/>
              </a:rPr>
              <a:t> UT  </a:t>
            </a:r>
            <a:r>
              <a:rPr lang="ru-RU" sz="2000">
                <a:latin typeface="Arial" charset="0"/>
              </a:rPr>
              <a:t>около </a:t>
            </a:r>
            <a:r>
              <a:rPr lang="en-US" sz="2000">
                <a:latin typeface="Arial" charset="0"/>
              </a:rPr>
              <a:t>40 </a:t>
            </a:r>
            <a:r>
              <a:rPr lang="ru-RU" sz="2000">
                <a:latin typeface="Arial" charset="0"/>
              </a:rPr>
              <a:t>мин 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   </a:t>
            </a:r>
            <a:r>
              <a:rPr lang="ru-RU" sz="2000">
                <a:latin typeface="Arial" charset="0"/>
              </a:rPr>
              <a:t>внутри плазмосферы на   </a:t>
            </a:r>
            <a:r>
              <a:rPr lang="ru-RU" sz="2000" i="1">
                <a:latin typeface="Arial" charset="0"/>
              </a:rPr>
              <a:t>L</a:t>
            </a:r>
            <a:r>
              <a:rPr lang="ru-RU" sz="2000">
                <a:latin typeface="Arial" charset="0"/>
              </a:rPr>
              <a:t> = 3 - 4,5,  в ночном секторе,</a:t>
            </a:r>
            <a:endParaRPr lang="en-US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  </a:t>
            </a:r>
            <a:r>
              <a:rPr lang="ru-RU" sz="2000">
                <a:latin typeface="Arial" charset="0"/>
              </a:rPr>
              <a:t>вблизи экватора  - 5</a:t>
            </a:r>
            <a:r>
              <a:rPr lang="ru-RU" sz="2000" baseline="30000">
                <a:latin typeface="Arial" charset="0"/>
              </a:rPr>
              <a:t>0</a:t>
            </a:r>
            <a:r>
              <a:rPr lang="ru-RU" sz="2000">
                <a:latin typeface="Arial" charset="0"/>
              </a:rPr>
              <a:t>-8</a:t>
            </a:r>
            <a:r>
              <a:rPr lang="ru-RU" sz="2000" baseline="30000">
                <a:latin typeface="Arial" charset="0"/>
              </a:rPr>
              <a:t>0 </a:t>
            </a:r>
            <a:r>
              <a:rPr lang="ru-RU" sz="2000">
                <a:latin typeface="Arial" charset="0"/>
              </a:rPr>
              <a:t>, </a:t>
            </a:r>
            <a:r>
              <a:rPr lang="en-US" sz="2000">
                <a:latin typeface="Arial" charset="0"/>
              </a:rPr>
              <a:t>RBSP-A </a:t>
            </a:r>
            <a:r>
              <a:rPr lang="ru-RU" sz="2000">
                <a:latin typeface="Arial" charset="0"/>
              </a:rPr>
              <a:t>двигался  в область больших широт.  </a:t>
            </a:r>
          </a:p>
          <a:p>
            <a:r>
              <a:rPr lang="en-US" sz="2000">
                <a:latin typeface="Arial" charset="0"/>
              </a:rPr>
              <a:t>-  </a:t>
            </a:r>
            <a:r>
              <a:rPr lang="ru-RU" sz="2000">
                <a:latin typeface="Arial" charset="0"/>
              </a:rPr>
              <a:t>временной интервал между QP элементами уменьшался </a:t>
            </a:r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   </a:t>
            </a:r>
            <a:r>
              <a:rPr lang="ru-RU" sz="2000">
                <a:latin typeface="Arial" charset="0"/>
              </a:rPr>
              <a:t>больше  чем в  два раза,  от  6.5  мин. до 2.8 мин.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-2989263" y="1412875"/>
            <a:ext cx="0" cy="79216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95288" y="6021388"/>
            <a:ext cx="8280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</a:t>
            </a:r>
            <a:r>
              <a:rPr lang="ru-RU">
                <a:latin typeface="Arial" charset="0"/>
              </a:rPr>
              <a:t>пектрограмма </a:t>
            </a:r>
            <a:r>
              <a:rPr lang="en-US">
                <a:latin typeface="Arial" charset="0"/>
              </a:rPr>
              <a:t>QP </a:t>
            </a:r>
            <a:r>
              <a:rPr lang="ru-RU">
                <a:latin typeface="Arial" charset="0"/>
              </a:rPr>
              <a:t>эмиссий, зарегистрированных 25 января 2013 г.  на станции Кануслехта в Севернй Финлядии</a:t>
            </a:r>
            <a:r>
              <a:rPr lang="en-US">
                <a:latin typeface="Arial" charset="0"/>
              </a:rPr>
              <a:t> </a:t>
            </a:r>
            <a:r>
              <a:rPr lang="ru-RU">
                <a:latin typeface="Arial" charset="0"/>
              </a:rPr>
              <a:t>(φ=67.7° N, λ=26.</a:t>
            </a:r>
            <a:r>
              <a:rPr lang="en-US">
                <a:latin typeface="Arial" charset="0"/>
              </a:rPr>
              <a:t>3</a:t>
            </a:r>
            <a:r>
              <a:rPr lang="ru-RU">
                <a:latin typeface="Arial" charset="0"/>
              </a:rPr>
              <a:t>° E; L=5.3</a:t>
            </a:r>
            <a:r>
              <a:rPr lang="en-US">
                <a:latin typeface="Arial" charset="0"/>
              </a:rPr>
              <a:t>)</a:t>
            </a:r>
            <a:r>
              <a:rPr lang="ru-RU">
                <a:latin typeface="Arial" charset="0"/>
              </a:rPr>
              <a:t>, </a:t>
            </a:r>
          </a:p>
        </p:txBody>
      </p:sp>
      <p:sp>
        <p:nvSpPr>
          <p:cNvPr id="7172" name="Прямоугольник 9"/>
          <p:cNvSpPr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70C0"/>
                </a:solidFill>
                <a:latin typeface="Arial" charset="0"/>
              </a:rPr>
              <a:t>Одновременные наблюдения ОНЧ излучений</a:t>
            </a:r>
            <a:endParaRPr lang="en-US" sz="2400" b="1">
              <a:solidFill>
                <a:srgbClr val="0070C0"/>
              </a:solidFill>
              <a:latin typeface="Arial" charset="0"/>
            </a:endParaRPr>
          </a:p>
          <a:p>
            <a:pPr algn="ctr"/>
            <a:r>
              <a:rPr lang="ru-RU" sz="2400" b="1">
                <a:solidFill>
                  <a:srgbClr val="0070C0"/>
                </a:solidFill>
                <a:latin typeface="Arial" charset="0"/>
              </a:rPr>
              <a:t> на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Arial" charset="0"/>
              </a:rPr>
              <a:t>спутнике 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RBSP</a:t>
            </a:r>
            <a:r>
              <a:rPr lang="ru-RU" sz="2400" b="1">
                <a:solidFill>
                  <a:srgbClr val="0070C0"/>
                </a:solidFill>
                <a:latin typeface="Arial" charset="0"/>
              </a:rPr>
              <a:t>-А </a:t>
            </a:r>
            <a:r>
              <a:rPr lang="en-US" sz="2400" b="1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400" b="1">
                <a:solidFill>
                  <a:srgbClr val="0070C0"/>
                </a:solidFill>
                <a:latin typeface="Arial" charset="0"/>
              </a:rPr>
              <a:t>и на  Земле</a:t>
            </a:r>
          </a:p>
        </p:txBody>
      </p:sp>
      <p:sp>
        <p:nvSpPr>
          <p:cNvPr id="7173" name="Прямоугольник 11"/>
          <p:cNvSpPr>
            <a:spLocks noChangeArrowheads="1"/>
          </p:cNvSpPr>
          <p:nvPr/>
        </p:nvSpPr>
        <p:spPr bwMode="auto">
          <a:xfrm>
            <a:off x="5508625" y="1196975"/>
            <a:ext cx="363537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На  ст. Кануслехта </a:t>
            </a:r>
          </a:p>
          <a:p>
            <a:r>
              <a:rPr lang="ru-RU" sz="2000">
                <a:latin typeface="Arial" charset="0"/>
              </a:rPr>
              <a:t>в Северной Финлядии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 25.01.3013 регистрировались QP излучения с 23</a:t>
            </a:r>
            <a:r>
              <a:rPr lang="en-US" sz="2000">
                <a:latin typeface="Arial" charset="0"/>
              </a:rPr>
              <a:t>:</a:t>
            </a:r>
            <a:r>
              <a:rPr lang="ru-RU" sz="2000">
                <a:latin typeface="Arial" charset="0"/>
              </a:rPr>
              <a:t>00 UT до 23</a:t>
            </a:r>
            <a:r>
              <a:rPr lang="en-US" sz="2000">
                <a:latin typeface="Arial" charset="0"/>
              </a:rPr>
              <a:t>:55</a:t>
            </a:r>
            <a:r>
              <a:rPr lang="ru-RU" sz="2000">
                <a:latin typeface="Arial" charset="0"/>
              </a:rPr>
              <a:t> UT. </a:t>
            </a:r>
            <a:r>
              <a:rPr lang="en-US" sz="2000">
                <a:latin typeface="Arial" charset="0"/>
              </a:rPr>
              <a:t>  </a:t>
            </a:r>
          </a:p>
          <a:p>
            <a:r>
              <a:rPr lang="ru-RU"/>
              <a:t> </a:t>
            </a:r>
          </a:p>
        </p:txBody>
      </p:sp>
      <p:pic>
        <p:nvPicPr>
          <p:cNvPr id="717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052513"/>
            <a:ext cx="5222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3860800"/>
            <a:ext cx="730726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6875463" cy="212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7563"/>
            <a:ext cx="694848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81010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800">
                <a:solidFill>
                  <a:srgbClr val="0070C0"/>
                </a:solidFill>
                <a:latin typeface="Arial" charset="0"/>
              </a:rPr>
              <a:t>Взаимно однозначное соответствие между QP</a:t>
            </a:r>
            <a:r>
              <a:rPr lang="en-US" sz="2800">
                <a:solidFill>
                  <a:srgbClr val="0070C0"/>
                </a:solidFill>
                <a:latin typeface="Arial" charset="0"/>
              </a:rPr>
              <a:t> </a:t>
            </a:r>
            <a:r>
              <a:rPr lang="ru-RU" sz="2800">
                <a:solidFill>
                  <a:srgbClr val="0070C0"/>
                </a:solidFill>
                <a:latin typeface="Arial" charset="0"/>
              </a:rPr>
              <a:t>элементами  на спутнике RBSP и на Земле</a:t>
            </a:r>
          </a:p>
        </p:txBody>
      </p:sp>
      <p:sp>
        <p:nvSpPr>
          <p:cNvPr id="8197" name="Прямоугольник 4"/>
          <p:cNvSpPr>
            <a:spLocks noChangeArrowheads="1"/>
          </p:cNvSpPr>
          <p:nvPr/>
        </p:nvSpPr>
        <p:spPr bwMode="auto">
          <a:xfrm>
            <a:off x="250825" y="5226050"/>
            <a:ext cx="8208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Уменьшение периодов следования QP элементов от 6</a:t>
            </a:r>
            <a:r>
              <a:rPr lang="en-US" sz="2000">
                <a:latin typeface="Arial" charset="0"/>
              </a:rPr>
              <a:t>,5</a:t>
            </a:r>
            <a:r>
              <a:rPr lang="ru-RU" sz="2000">
                <a:latin typeface="Arial" charset="0"/>
              </a:rPr>
              <a:t> мин до 2,</a:t>
            </a:r>
            <a:r>
              <a:rPr lang="en-US" sz="2000">
                <a:latin typeface="Arial" charset="0"/>
              </a:rPr>
              <a:t>8</a:t>
            </a:r>
            <a:r>
              <a:rPr lang="ru-RU" sz="2000">
                <a:latin typeface="Arial" charset="0"/>
              </a:rPr>
              <a:t> мин при движении спутника на большие широты от </a:t>
            </a:r>
            <a:r>
              <a:rPr lang="en-US" sz="2000">
                <a:latin typeface="Arial" charset="0"/>
              </a:rPr>
              <a:t>L=3 </a:t>
            </a:r>
            <a:r>
              <a:rPr lang="ru-RU" sz="2000">
                <a:latin typeface="Arial" charset="0"/>
              </a:rPr>
              <a:t>до </a:t>
            </a:r>
            <a:r>
              <a:rPr lang="en-US" sz="2000">
                <a:latin typeface="Arial" charset="0"/>
              </a:rPr>
              <a:t> L</a:t>
            </a:r>
            <a:r>
              <a:rPr lang="ru-RU" sz="2000">
                <a:latin typeface="Arial" charset="0"/>
              </a:rPr>
              <a:t>=4.2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не  связано с изменением положения спутника в пространстве, это изменение во времени.   </a:t>
            </a:r>
          </a:p>
        </p:txBody>
      </p:sp>
      <p:sp>
        <p:nvSpPr>
          <p:cNvPr id="8198" name="Прямоугольник 5"/>
          <p:cNvSpPr>
            <a:spLocks noChangeArrowheads="1"/>
          </p:cNvSpPr>
          <p:nvPr/>
        </p:nvSpPr>
        <p:spPr bwMode="auto">
          <a:xfrm>
            <a:off x="539750" y="2924175"/>
            <a:ext cx="5762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L=3</a:t>
            </a:r>
            <a:endParaRPr lang="ru-RU"/>
          </a:p>
        </p:txBody>
      </p:sp>
      <p:sp>
        <p:nvSpPr>
          <p:cNvPr id="8199" name="Прямоугольник 6"/>
          <p:cNvSpPr>
            <a:spLocks noChangeArrowheads="1"/>
          </p:cNvSpPr>
          <p:nvPr/>
        </p:nvSpPr>
        <p:spPr bwMode="auto">
          <a:xfrm>
            <a:off x="3779838" y="2924175"/>
            <a:ext cx="831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L</a:t>
            </a:r>
            <a:r>
              <a:rPr lang="ru-RU">
                <a:latin typeface="Arial" charset="0"/>
              </a:rPr>
              <a:t>=4.2</a:t>
            </a:r>
            <a:r>
              <a:rPr lang="en-US">
                <a:latin typeface="Arial" charset="0"/>
              </a:rPr>
              <a:t> </a:t>
            </a:r>
            <a:endParaRPr lang="ru-RU"/>
          </a:p>
        </p:txBody>
      </p:sp>
      <p:sp>
        <p:nvSpPr>
          <p:cNvPr id="8200" name="Прямоугольник 9"/>
          <p:cNvSpPr>
            <a:spLocks noChangeArrowheads="1"/>
          </p:cNvSpPr>
          <p:nvPr/>
        </p:nvSpPr>
        <p:spPr bwMode="auto">
          <a:xfrm>
            <a:off x="6732588" y="1557338"/>
            <a:ext cx="13668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Arial" charset="0"/>
              </a:rPr>
              <a:t>RBSP-A</a:t>
            </a:r>
            <a:endParaRPr lang="ru-RU" sz="2400"/>
          </a:p>
        </p:txBody>
      </p:sp>
      <p:sp>
        <p:nvSpPr>
          <p:cNvPr id="8201" name="Прямоугольник 8"/>
          <p:cNvSpPr>
            <a:spLocks noChangeArrowheads="1"/>
          </p:cNvSpPr>
          <p:nvPr/>
        </p:nvSpPr>
        <p:spPr bwMode="auto">
          <a:xfrm>
            <a:off x="6732588" y="3644900"/>
            <a:ext cx="19002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" charset="0"/>
              </a:rPr>
              <a:t>ст. Кануслехта </a:t>
            </a:r>
          </a:p>
          <a:p>
            <a:r>
              <a:rPr lang="ru-RU" b="1">
                <a:solidFill>
                  <a:srgbClr val="0070C0"/>
                </a:solidFill>
                <a:latin typeface="Arial" charset="0"/>
              </a:rPr>
              <a:t> L=5.3 </a:t>
            </a:r>
            <a:endParaRPr lang="ru-RU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250825" y="188913"/>
            <a:ext cx="83534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" charset="0"/>
              </a:rPr>
              <a:t>  </a:t>
            </a:r>
            <a:r>
              <a:rPr lang="en-US" sz="2800" b="1">
                <a:solidFill>
                  <a:srgbClr val="0070C0"/>
                </a:solidFill>
                <a:latin typeface="Arial" charset="0"/>
              </a:rPr>
              <a:t>QP  </a:t>
            </a:r>
            <a:r>
              <a:rPr lang="ru-RU" sz="2800" b="1">
                <a:solidFill>
                  <a:srgbClr val="0070C0"/>
                </a:solidFill>
                <a:latin typeface="Arial" charset="0"/>
              </a:rPr>
              <a:t>излучения и  геомагнитные пульсации </a:t>
            </a:r>
          </a:p>
        </p:txBody>
      </p:sp>
      <p:sp>
        <p:nvSpPr>
          <p:cNvPr id="9219" name="Прямоугольник 6"/>
          <p:cNvSpPr>
            <a:spLocks noChangeArrowheads="1"/>
          </p:cNvSpPr>
          <p:nvPr/>
        </p:nvSpPr>
        <p:spPr bwMode="auto">
          <a:xfrm>
            <a:off x="755650" y="908050"/>
            <a:ext cx="64801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charset="0"/>
              </a:rPr>
              <a:t>RBSP-A</a:t>
            </a:r>
            <a:r>
              <a:rPr lang="ru-RU" b="1">
                <a:solidFill>
                  <a:srgbClr val="0070C0"/>
                </a:solidFill>
                <a:latin typeface="Arial" charset="0"/>
              </a:rPr>
              <a:t>                                                         </a:t>
            </a:r>
            <a:r>
              <a:rPr lang="en-US" b="1">
                <a:solidFill>
                  <a:srgbClr val="0070C0"/>
                </a:solidFill>
                <a:latin typeface="Arial" charset="0"/>
              </a:rPr>
              <a:t>25 </a:t>
            </a:r>
            <a:r>
              <a:rPr lang="ru-RU" b="1">
                <a:solidFill>
                  <a:srgbClr val="0070C0"/>
                </a:solidFill>
                <a:latin typeface="Arial" charset="0"/>
              </a:rPr>
              <a:t>января 2013</a:t>
            </a:r>
            <a:endParaRPr lang="ru-RU"/>
          </a:p>
        </p:txBody>
      </p:sp>
      <p:sp>
        <p:nvSpPr>
          <p:cNvPr id="9220" name="Прямоугольник 9"/>
          <p:cNvSpPr>
            <a:spLocks noChangeArrowheads="1"/>
          </p:cNvSpPr>
          <p:nvPr/>
        </p:nvSpPr>
        <p:spPr bwMode="auto">
          <a:xfrm>
            <a:off x="8027988" y="3789363"/>
            <a:ext cx="620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charset="0"/>
              </a:rPr>
              <a:t>VLF</a:t>
            </a:r>
            <a:endParaRPr lang="ru-RU"/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179388" y="5084763"/>
            <a:ext cx="8135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70C0"/>
                </a:solidFill>
                <a:latin typeface="Arial" charset="0"/>
              </a:rPr>
              <a:t>на спутнике</a:t>
            </a:r>
            <a:r>
              <a:rPr lang="en-US" sz="2000" b="1">
                <a:solidFill>
                  <a:srgbClr val="0070C0"/>
                </a:solidFill>
                <a:latin typeface="Arial" charset="0"/>
              </a:rPr>
              <a:t> RBSP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 вблизи экватора геомагнитные пульсации  </a:t>
            </a:r>
          </a:p>
          <a:p>
            <a:r>
              <a:rPr lang="ru-RU" sz="2000" b="1">
                <a:solidFill>
                  <a:srgbClr val="0070C0"/>
                </a:solidFill>
                <a:latin typeface="Arial" charset="0"/>
              </a:rPr>
              <a:t> не наблюдались  в наиболее вероятной области источника</a:t>
            </a:r>
          </a:p>
          <a:p>
            <a:r>
              <a:rPr lang="ru-RU" sz="2000" b="1">
                <a:solidFill>
                  <a:srgbClr val="0070C0"/>
                </a:solidFill>
                <a:latin typeface="Arial" charset="0"/>
              </a:rPr>
              <a:t> с 23.20</a:t>
            </a:r>
            <a:r>
              <a:rPr lang="en-US" sz="2000" b="1">
                <a:solidFill>
                  <a:srgbClr val="0070C0"/>
                </a:solidFill>
                <a:latin typeface="Arial" charset="0"/>
              </a:rPr>
              <a:t> UT 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до 23.40 </a:t>
            </a:r>
            <a:r>
              <a:rPr lang="en-US" sz="2000" b="1">
                <a:solidFill>
                  <a:srgbClr val="0070C0"/>
                </a:solidFill>
                <a:latin typeface="Arial" charset="0"/>
              </a:rPr>
              <a:t>UT</a:t>
            </a:r>
            <a:r>
              <a:rPr lang="ru-RU" sz="2000" b="1">
                <a:solidFill>
                  <a:srgbClr val="0070C0"/>
                </a:solidFill>
                <a:latin typeface="Arial" charset="0"/>
              </a:rPr>
              <a:t>  </a:t>
            </a:r>
            <a:endParaRPr lang="en-US" sz="2000" b="1">
              <a:solidFill>
                <a:srgbClr val="0070C0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0070C0"/>
                </a:solidFill>
                <a:latin typeface="Arial" charset="0"/>
              </a:rPr>
              <a:t>                                                                          </a:t>
            </a:r>
            <a:r>
              <a:rPr lang="en-US" sz="2800" b="1">
                <a:solidFill>
                  <a:srgbClr val="0070C0"/>
                </a:solidFill>
                <a:latin typeface="Arial" charset="0"/>
              </a:rPr>
              <a:t>QP</a:t>
            </a:r>
            <a:r>
              <a:rPr lang="ru-RU" sz="2800" b="1">
                <a:solidFill>
                  <a:srgbClr val="0070C0"/>
                </a:solidFill>
                <a:latin typeface="Arial" charset="0"/>
              </a:rPr>
              <a:t> 2</a:t>
            </a:r>
            <a:endParaRPr lang="ru-RU" sz="2000" b="1">
              <a:solidFill>
                <a:srgbClr val="0070C0"/>
              </a:solidFill>
              <a:latin typeface="Arial" charset="0"/>
            </a:endParaRPr>
          </a:p>
          <a:p>
            <a:r>
              <a:rPr lang="ru-RU" sz="2000" b="1">
                <a:solidFill>
                  <a:srgbClr val="0070C0"/>
                </a:solidFill>
                <a:latin typeface="Arial" charset="0"/>
              </a:rPr>
              <a:t>    </a:t>
            </a:r>
          </a:p>
        </p:txBody>
      </p:sp>
      <p:sp>
        <p:nvSpPr>
          <p:cNvPr id="12" name="Стрелка вправо 11"/>
          <p:cNvSpPr/>
          <p:nvPr/>
        </p:nvSpPr>
        <p:spPr>
          <a:xfrm rot="504334">
            <a:off x="3422650" y="5916613"/>
            <a:ext cx="1538288" cy="282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100"/>
            <a:ext cx="8101013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341438"/>
            <a:ext cx="770572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Прямоугольник 7"/>
          <p:cNvSpPr>
            <a:spLocks noChangeArrowheads="1"/>
          </p:cNvSpPr>
          <p:nvPr/>
        </p:nvSpPr>
        <p:spPr bwMode="auto">
          <a:xfrm>
            <a:off x="7667625" y="1844675"/>
            <a:ext cx="9159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Arial" charset="0"/>
              </a:rPr>
              <a:t>B (nT)</a:t>
            </a:r>
            <a:r>
              <a:rPr lang="ru-RU" b="1">
                <a:solidFill>
                  <a:srgbClr val="0070C0"/>
                </a:solidFill>
                <a:latin typeface="Arial" charset="0"/>
              </a:rPr>
              <a:t> </a:t>
            </a: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8" descr="e_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96975"/>
            <a:ext cx="514826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468313" y="0"/>
            <a:ext cx="83883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800">
                <a:solidFill>
                  <a:srgbClr val="0070C0"/>
                </a:solidFill>
                <a:latin typeface="Arial" charset="0"/>
              </a:rPr>
              <a:t>Характеристики электронов на спутнике </a:t>
            </a:r>
            <a:r>
              <a:rPr lang="en-US" sz="2800">
                <a:solidFill>
                  <a:srgbClr val="0070C0"/>
                </a:solidFill>
                <a:latin typeface="Arial" charset="0"/>
              </a:rPr>
              <a:t>RBSP</a:t>
            </a:r>
            <a:r>
              <a:rPr lang="ru-RU" sz="2800">
                <a:solidFill>
                  <a:srgbClr val="0070C0"/>
                </a:solidFill>
                <a:latin typeface="Arial" charset="0"/>
              </a:rPr>
              <a:t>-А</a:t>
            </a:r>
            <a:endParaRPr lang="en-US" sz="2800">
              <a:solidFill>
                <a:srgbClr val="0070C0"/>
              </a:solidFill>
              <a:latin typeface="Arial" charset="0"/>
            </a:endParaRPr>
          </a:p>
          <a:p>
            <a:pPr algn="ctr" eaLnBrk="0" hangingPunct="0"/>
            <a:r>
              <a:rPr lang="ru-RU" sz="2800">
                <a:solidFill>
                  <a:srgbClr val="0070C0"/>
                </a:solidFill>
                <a:latin typeface="Arial" charset="0"/>
              </a:rPr>
              <a:t>в области наблюдения QP эмиссий  25.01.2013</a:t>
            </a:r>
          </a:p>
          <a:p>
            <a:pPr eaLnBrk="0" hangingPunct="0"/>
            <a:endParaRPr lang="ru-RU"/>
          </a:p>
        </p:txBody>
      </p:sp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250825" y="3068638"/>
            <a:ext cx="33480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Arial" charset="0"/>
              </a:rPr>
              <a:t>QP </a:t>
            </a:r>
            <a:r>
              <a:rPr lang="ru-RU" sz="2000">
                <a:latin typeface="Arial" charset="0"/>
              </a:rPr>
              <a:t>эмиссии  наблюдались на спутнике </a:t>
            </a:r>
            <a:r>
              <a:rPr lang="en-US" sz="2000">
                <a:latin typeface="Arial" charset="0"/>
              </a:rPr>
              <a:t>RBSP</a:t>
            </a:r>
            <a:r>
              <a:rPr lang="ru-RU" sz="2000">
                <a:latin typeface="Arial" charset="0"/>
              </a:rPr>
              <a:t>-</a:t>
            </a:r>
            <a:r>
              <a:rPr lang="en-US" sz="2000">
                <a:latin typeface="Arial" charset="0"/>
              </a:rPr>
              <a:t>A </a:t>
            </a:r>
            <a:r>
              <a:rPr lang="ru-RU" sz="2000">
                <a:latin typeface="Arial" charset="0"/>
              </a:rPr>
              <a:t>и на Земле во время развития     интенсивной  суббури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867400" y="4076700"/>
            <a:ext cx="1800225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6" name="Прямоугольник 14"/>
          <p:cNvSpPr>
            <a:spLocks noChangeArrowheads="1"/>
          </p:cNvSpPr>
          <p:nvPr/>
        </p:nvSpPr>
        <p:spPr bwMode="auto">
          <a:xfrm>
            <a:off x="250825" y="4508500"/>
            <a:ext cx="88931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ru-RU" sz="2000">
                <a:latin typeface="Arial" charset="0"/>
              </a:rPr>
              <a:t>Во время суббури  электроны с энергиями </a:t>
            </a:r>
            <a:r>
              <a:rPr lang="en-US" sz="2000">
                <a:latin typeface="Arial" charset="0"/>
              </a:rPr>
              <a:t>We </a:t>
            </a:r>
            <a:r>
              <a:rPr lang="ru-RU" sz="2000">
                <a:latin typeface="Arial" charset="0"/>
              </a:rPr>
              <a:t>  ~  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10 кэв  и ниже способны проникать  глубоко в плазмосферу и  </a:t>
            </a:r>
            <a:r>
              <a:rPr lang="en-US" sz="2000">
                <a:latin typeface="Arial" charset="0"/>
              </a:rPr>
              <a:t>L</a:t>
            </a:r>
            <a:r>
              <a:rPr lang="ru-RU" sz="2000">
                <a:latin typeface="Arial" charset="0"/>
              </a:rPr>
              <a:t> оболочка  их низкоширотной  границы  увеличивается  с  увеличением энергии </a:t>
            </a:r>
            <a:endParaRPr lang="en-US" sz="2000">
              <a:latin typeface="Arial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ru-RU" sz="2000">
                <a:latin typeface="Arial" charset="0"/>
              </a:rPr>
              <a:t>      </a:t>
            </a:r>
            <a:r>
              <a:rPr lang="en-US" sz="2000">
                <a:latin typeface="Arial" charset="0"/>
              </a:rPr>
              <a:t>                             </a:t>
            </a:r>
            <a:r>
              <a:rPr lang="ru-RU" sz="2000">
                <a:solidFill>
                  <a:srgbClr val="0070C0"/>
                </a:solidFill>
                <a:latin typeface="Arial" charset="0"/>
              </a:rPr>
              <a:t>дрейф в электрическом поле</a:t>
            </a:r>
            <a:r>
              <a:rPr lang="ru-RU" sz="2000">
                <a:latin typeface="Arial" charset="0"/>
              </a:rPr>
              <a:t>. </a:t>
            </a:r>
          </a:p>
          <a:p>
            <a:pPr eaLnBrk="0" hangingPunct="0">
              <a:spcBef>
                <a:spcPct val="30000"/>
              </a:spcBef>
            </a:pPr>
            <a:r>
              <a:rPr lang="en-US" sz="2000">
                <a:latin typeface="Arial" charset="0"/>
              </a:rPr>
              <a:t>L</a:t>
            </a:r>
            <a:r>
              <a:rPr lang="ru-RU" sz="2000">
                <a:latin typeface="Arial" charset="0"/>
              </a:rPr>
              <a:t> оболочка  полярной   границы электронов с энергиями </a:t>
            </a:r>
            <a:r>
              <a:rPr lang="en-US" sz="2000">
                <a:latin typeface="Arial" charset="0"/>
              </a:rPr>
              <a:t>We</a:t>
            </a:r>
            <a:r>
              <a:rPr lang="ru-RU" sz="2000">
                <a:latin typeface="Arial" charset="0"/>
              </a:rPr>
              <a:t> </a:t>
            </a:r>
            <a:r>
              <a:rPr lang="en-US" sz="2000">
                <a:latin typeface="Arial" charset="0"/>
              </a:rPr>
              <a:t>&gt;</a:t>
            </a:r>
            <a:r>
              <a:rPr lang="ru-RU" sz="2000">
                <a:latin typeface="Arial" charset="0"/>
              </a:rPr>
              <a:t>10 кэв увеличивается  с  уменьшением энергии              </a:t>
            </a:r>
            <a:r>
              <a:rPr lang="ru-RU" sz="2000">
                <a:solidFill>
                  <a:srgbClr val="0070C0"/>
                </a:solidFill>
                <a:latin typeface="Arial" charset="0"/>
              </a:rPr>
              <a:t>захваченные электроны</a:t>
            </a:r>
          </a:p>
          <a:p>
            <a:pPr eaLnBrk="0" hangingPunct="0">
              <a:spcBef>
                <a:spcPct val="30000"/>
              </a:spcBef>
            </a:pPr>
            <a:endParaRPr lang="ru-RU" sz="2000">
              <a:latin typeface="Arial" charset="0"/>
            </a:endParaRPr>
          </a:p>
          <a:p>
            <a:pPr eaLnBrk="0" hangingPunct="0">
              <a:spcBef>
                <a:spcPct val="30000"/>
              </a:spcBef>
            </a:pPr>
            <a:r>
              <a:rPr lang="ru-RU"/>
              <a:t>, 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364163" y="6381750"/>
            <a:ext cx="649287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763713" y="5661025"/>
            <a:ext cx="647700" cy="144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9" name="Прямоугольник 12"/>
          <p:cNvSpPr>
            <a:spLocks noChangeArrowheads="1"/>
          </p:cNvSpPr>
          <p:nvPr/>
        </p:nvSpPr>
        <p:spPr bwMode="auto">
          <a:xfrm>
            <a:off x="6443663" y="4149725"/>
            <a:ext cx="51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A91794"/>
                </a:solidFill>
                <a:latin typeface="Arial" charset="0"/>
              </a:rPr>
              <a:t>QP</a:t>
            </a:r>
            <a:endParaRPr lang="ru-RU"/>
          </a:p>
        </p:txBody>
      </p:sp>
      <p:pic>
        <p:nvPicPr>
          <p:cNvPr id="1025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6613"/>
            <a:ext cx="39243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3924300" y="908050"/>
            <a:ext cx="0" cy="34559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774065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-204788" y="0"/>
            <a:ext cx="9348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800">
                <a:solidFill>
                  <a:srgbClr val="0070C0"/>
                </a:solidFill>
                <a:latin typeface="Arial" charset="0"/>
              </a:rPr>
              <a:t>  Питч-угловые распределения электронов на </a:t>
            </a:r>
            <a:r>
              <a:rPr lang="en-US" sz="2800">
                <a:solidFill>
                  <a:srgbClr val="0070C0"/>
                </a:solidFill>
                <a:latin typeface="Arial" charset="0"/>
              </a:rPr>
              <a:t>RBSP-A</a:t>
            </a:r>
            <a:endParaRPr lang="ru-RU" sz="2800">
              <a:solidFill>
                <a:srgbClr val="0070C0"/>
              </a:solidFill>
              <a:latin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771775" y="3068638"/>
            <a:ext cx="2736850" cy="0"/>
          </a:xfrm>
          <a:prstGeom prst="line">
            <a:avLst/>
          </a:prstGeom>
          <a:ln w="76200">
            <a:solidFill>
              <a:srgbClr val="E22A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Прямоугольник 9"/>
          <p:cNvSpPr>
            <a:spLocks noChangeArrowheads="1"/>
          </p:cNvSpPr>
          <p:nvPr/>
        </p:nvSpPr>
        <p:spPr bwMode="auto">
          <a:xfrm>
            <a:off x="250825" y="4724400"/>
            <a:ext cx="3900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Arial" charset="0"/>
              </a:rPr>
              <a:t>Максимум потоков   около 90</a:t>
            </a:r>
            <a:r>
              <a:rPr lang="ru-RU" sz="2000" baseline="30000">
                <a:latin typeface="Arial" charset="0"/>
              </a:rPr>
              <a:t>0</a:t>
            </a:r>
            <a:r>
              <a:rPr lang="ru-RU" sz="2000">
                <a:latin typeface="Arial" charset="0"/>
              </a:rPr>
              <a:t>  </a:t>
            </a:r>
          </a:p>
        </p:txBody>
      </p:sp>
      <p:sp>
        <p:nvSpPr>
          <p:cNvPr id="11" name="Стрелка вправо 10"/>
          <p:cNvSpPr/>
          <p:nvPr/>
        </p:nvSpPr>
        <p:spPr>
          <a:xfrm rot="18831007">
            <a:off x="1301750" y="3633788"/>
            <a:ext cx="2816225" cy="117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2124075" y="5300663"/>
            <a:ext cx="33845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>
                <a:latin typeface="Arial" charset="0"/>
              </a:rPr>
              <a:t>Пример питч-углового распределения</a:t>
            </a:r>
            <a:r>
              <a:rPr lang="en-US" sz="2000">
                <a:latin typeface="Arial" charset="0"/>
              </a:rPr>
              <a:t> </a:t>
            </a:r>
            <a:r>
              <a:rPr lang="ru-RU" sz="2000">
                <a:latin typeface="Arial" charset="0"/>
              </a:rPr>
              <a:t> электронов  23:12:43 UT </a:t>
            </a:r>
          </a:p>
        </p:txBody>
      </p:sp>
      <p:sp>
        <p:nvSpPr>
          <p:cNvPr id="11272" name="Прямоугольник 12"/>
          <p:cNvSpPr>
            <a:spLocks noChangeArrowheads="1"/>
          </p:cNvSpPr>
          <p:nvPr/>
        </p:nvSpPr>
        <p:spPr bwMode="auto">
          <a:xfrm>
            <a:off x="3995738" y="3068638"/>
            <a:ext cx="517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91794"/>
                </a:solidFill>
                <a:latin typeface="Arial" charset="0"/>
              </a:rPr>
              <a:t>QP</a:t>
            </a:r>
            <a:endParaRPr lang="ru-RU"/>
          </a:p>
        </p:txBody>
      </p:sp>
      <p:pic>
        <p:nvPicPr>
          <p:cNvPr id="1127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3933825"/>
            <a:ext cx="327183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Прямоугольник 9"/>
          <p:cNvSpPr>
            <a:spLocks noChangeArrowheads="1"/>
          </p:cNvSpPr>
          <p:nvPr/>
        </p:nvSpPr>
        <p:spPr bwMode="auto">
          <a:xfrm>
            <a:off x="7605713" y="981075"/>
            <a:ext cx="15382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13</a:t>
            </a:r>
            <a:r>
              <a:rPr lang="en-US" b="1"/>
              <a:t>,6-48,7 keV </a:t>
            </a:r>
            <a:endParaRPr lang="ru-RU"/>
          </a:p>
        </p:txBody>
      </p:sp>
      <p:sp>
        <p:nvSpPr>
          <p:cNvPr id="11275" name="Прямоугольник 11"/>
          <p:cNvSpPr>
            <a:spLocks noChangeArrowheads="1"/>
          </p:cNvSpPr>
          <p:nvPr/>
        </p:nvSpPr>
        <p:spPr bwMode="auto">
          <a:xfrm>
            <a:off x="7723188" y="2420938"/>
            <a:ext cx="142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7,6-35,9 keV </a:t>
            </a:r>
            <a:endParaRPr lang="ru-RU"/>
          </a:p>
        </p:txBody>
      </p:sp>
      <p:sp>
        <p:nvSpPr>
          <p:cNvPr id="11276" name="Прямоугольник 12"/>
          <p:cNvSpPr>
            <a:spLocks noChangeArrowheads="1"/>
          </p:cNvSpPr>
          <p:nvPr/>
        </p:nvSpPr>
        <p:spPr bwMode="auto">
          <a:xfrm>
            <a:off x="7723188" y="3357563"/>
            <a:ext cx="1420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1</a:t>
            </a:r>
            <a:r>
              <a:rPr lang="en-US" b="1"/>
              <a:t>,</a:t>
            </a:r>
            <a:r>
              <a:rPr lang="ru-RU" b="1"/>
              <a:t>3</a:t>
            </a:r>
            <a:r>
              <a:rPr lang="en-US" b="1"/>
              <a:t>-22,7 keV </a:t>
            </a: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9943</TotalTime>
  <Words>1965</Words>
  <Application>Microsoft Office PowerPoint</Application>
  <PresentationFormat>Экран (4:3)</PresentationFormat>
  <Paragraphs>230</Paragraphs>
  <Slides>26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Calibri</vt:lpstr>
      <vt:lpstr>Arial</vt:lpstr>
      <vt:lpstr>SimSun</vt:lpstr>
      <vt:lpstr>Wingdings</vt:lpstr>
      <vt:lpstr>Тема Office</vt:lpstr>
      <vt:lpstr>CorelDRAW X4 Graphic</vt:lpstr>
      <vt:lpstr> Е. Е. Титова (1), Б. В. Козелов (1),   А.Г. Демехов (2), Ю. Маннинен (3)    </vt:lpstr>
      <vt:lpstr>Слайд 2</vt:lpstr>
      <vt:lpstr>Содержание </vt:lpstr>
      <vt:lpstr>КВАЗИПЕРИОДИЧЕСКИЕ (QP) ОНЧ ИЗЛУЧЕНИЯ НА СПУТНИКЕ RBSP-A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 25 января 2013 «Татьянин день»</dc:title>
  <dc:creator>Boris Kozelov</dc:creator>
  <cp:lastModifiedBy>lena</cp:lastModifiedBy>
  <cp:revision>42</cp:revision>
  <dcterms:created xsi:type="dcterms:W3CDTF">2014-05-22T21:22:15Z</dcterms:created>
  <dcterms:modified xsi:type="dcterms:W3CDTF">2015-02-17T15:42:13Z</dcterms:modified>
</cp:coreProperties>
</file>