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0" r:id="rId2"/>
    <p:sldId id="269" r:id="rId3"/>
    <p:sldId id="274" r:id="rId4"/>
    <p:sldId id="262" r:id="rId5"/>
    <p:sldId id="268" r:id="rId6"/>
    <p:sldId id="265" r:id="rId7"/>
    <p:sldId id="266" r:id="rId8"/>
    <p:sldId id="267" r:id="rId9"/>
    <p:sldId id="257" r:id="rId10"/>
    <p:sldId id="263" r:id="rId11"/>
    <p:sldId id="258" r:id="rId12"/>
    <p:sldId id="259" r:id="rId13"/>
    <p:sldId id="261" r:id="rId14"/>
    <p:sldId id="276" r:id="rId15"/>
    <p:sldId id="278" r:id="rId16"/>
    <p:sldId id="279" r:id="rId17"/>
    <p:sldId id="280" r:id="rId18"/>
    <p:sldId id="281" r:id="rId19"/>
    <p:sldId id="28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16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2E3E9-E06D-41CE-83AB-2CBECDB0AB0F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39FF9-0BEB-426D-90A0-B926805E8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551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15E9F-7A4A-4433-8BA6-74CDED180A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673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EAC14B-AB3E-4C5D-AB5F-4D427C02E2B7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1511-D0E0-4631-806C-89A4AC5C4CD8}" type="datetime1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90C4-6959-4200-B93C-DF884C606E3C}" type="datetime1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8BDD-5452-430D-9F5D-3DD6AE5CA42D}" type="datetime1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F441-44AB-487C-9CE1-DF6D756BBA8D}" type="datetime1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88BC-A4FD-4997-90A8-6578C00A4CBB}" type="datetime1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4802-35E9-4058-A957-9FC658D52FB5}" type="datetime1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AAE5-79B4-475E-8003-71A431006320}" type="datetime1">
              <a:rPr lang="ru-RU" smtClean="0"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A965-2C51-46B8-AD43-98BE10522C02}" type="datetime1">
              <a:rPr lang="ru-RU" smtClean="0"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F849-8054-40D1-82B9-158CE60EB950}" type="datetime1">
              <a:rPr lang="ru-RU" smtClean="0"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93A8-DF0A-45F4-B9CE-5DFEE2364AC7}" type="datetime1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15AC-5CE9-4F1C-BCDF-2ACFF4089CF3}" type="datetime1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3A5A0-E678-4366-A97D-770DF5CB681A}" type="datetime1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57.png"/><Relationship Id="rId7" Type="http://schemas.openxmlformats.org/officeDocument/2006/relationships/image" Target="../media/image58.png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59.png"/><Relationship Id="rId4" Type="http://schemas.openxmlformats.org/officeDocument/2006/relationships/image" Target="../media/image6.wmf"/><Relationship Id="rId9" Type="http://schemas.openxmlformats.org/officeDocument/2006/relationships/image" Target="../media/image5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60.wmf"/><Relationship Id="rId10" Type="http://schemas.openxmlformats.org/officeDocument/2006/relationships/image" Target="../media/image63.png"/><Relationship Id="rId4" Type="http://schemas.openxmlformats.org/officeDocument/2006/relationships/oleObject" Target="../embeddings/oleObject31.bin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6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71.png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64.wmf"/><Relationship Id="rId10" Type="http://schemas.openxmlformats.org/officeDocument/2006/relationships/image" Target="../media/image74.png"/><Relationship Id="rId4" Type="http://schemas.openxmlformats.org/officeDocument/2006/relationships/oleObject" Target="../embeddings/oleObject39.bin"/><Relationship Id="rId9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81.png"/><Relationship Id="rId3" Type="http://schemas.openxmlformats.org/officeDocument/2006/relationships/image" Target="../media/image75.png"/><Relationship Id="rId7" Type="http://schemas.openxmlformats.org/officeDocument/2006/relationships/image" Target="../media/image64.wmf"/><Relationship Id="rId12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79.png"/><Relationship Id="rId5" Type="http://schemas.openxmlformats.org/officeDocument/2006/relationships/image" Target="../media/image77.png"/><Relationship Id="rId10" Type="http://schemas.openxmlformats.org/officeDocument/2006/relationships/image" Target="../media/image78.png"/><Relationship Id="rId4" Type="http://schemas.openxmlformats.org/officeDocument/2006/relationships/image" Target="../media/image76.png"/><Relationship Id="rId9" Type="http://schemas.openxmlformats.org/officeDocument/2006/relationships/image" Target="../media/image70.wmf"/><Relationship Id="rId1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87.png"/><Relationship Id="rId3" Type="http://schemas.openxmlformats.org/officeDocument/2006/relationships/image" Target="../media/image83.png"/><Relationship Id="rId7" Type="http://schemas.openxmlformats.org/officeDocument/2006/relationships/image" Target="../media/image85.png"/><Relationship Id="rId12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7.png"/><Relationship Id="rId11" Type="http://schemas.openxmlformats.org/officeDocument/2006/relationships/image" Target="../media/image70.wmf"/><Relationship Id="rId5" Type="http://schemas.openxmlformats.org/officeDocument/2006/relationships/image" Target="../media/image76.png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84.png"/><Relationship Id="rId9" Type="http://schemas.openxmlformats.org/officeDocument/2006/relationships/image" Target="../media/image64.wmf"/><Relationship Id="rId14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90.png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3.png"/><Relationship Id="rId11" Type="http://schemas.openxmlformats.org/officeDocument/2006/relationships/oleObject" Target="../embeddings/oleObject47.bin"/><Relationship Id="rId5" Type="http://schemas.openxmlformats.org/officeDocument/2006/relationships/image" Target="../media/image92.png"/><Relationship Id="rId10" Type="http://schemas.openxmlformats.org/officeDocument/2006/relationships/oleObject" Target="../embeddings/oleObject46.bin"/><Relationship Id="rId4" Type="http://schemas.openxmlformats.org/officeDocument/2006/relationships/image" Target="../media/image91.png"/><Relationship Id="rId9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5.bin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wmf"/><Relationship Id="rId12" Type="http://schemas.openxmlformats.org/officeDocument/2006/relationships/image" Target="../media/image10.wmf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15" Type="http://schemas.openxmlformats.org/officeDocument/2006/relationships/image" Target="../media/image15.png"/><Relationship Id="rId10" Type="http://schemas.openxmlformats.org/officeDocument/2006/relationships/image" Target="../media/image14.png"/><Relationship Id="rId19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Relationship Id="rId1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11" Type="http://schemas.openxmlformats.org/officeDocument/2006/relationships/image" Target="../media/image26.wmf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23.wmf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3.wmf"/><Relationship Id="rId3" Type="http://schemas.openxmlformats.org/officeDocument/2006/relationships/image" Target="../media/image35.png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oleObject" Target="../embeddings/oleObject19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1.wmf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6.wmf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21" y="1773287"/>
            <a:ext cx="9177908" cy="230378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ЭВОЛЮЦИИ И ВЗАИМОДЕСТВИЯ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МГД-ВОЛН В ОПТИЧЕСКИ ТОНКОЙ КОСМИЧЕСКОЙ ПЛАЗМЕ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ИЗОЭНТРОПИЧЕСКОЙ НЕУСТОЙЧИВОСТЬЮ</a:t>
            </a:r>
          </a:p>
        </p:txBody>
      </p:sp>
      <p:sp>
        <p:nvSpPr>
          <p:cNvPr id="2051" name="Подзаголовок 2"/>
          <p:cNvSpPr txBox="1">
            <a:spLocks/>
          </p:cNvSpPr>
          <p:nvPr/>
        </p:nvSpPr>
        <p:spPr bwMode="auto">
          <a:xfrm>
            <a:off x="107504" y="4365104"/>
            <a:ext cx="8785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2400" b="1" u="sng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ru-RU" sz="24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400" b="1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ru-RU" sz="2400" b="1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400" b="1" u="sng" dirty="0" err="1" smtClean="0">
                <a:latin typeface="Times New Roman" pitchFamily="18" charset="0"/>
                <a:cs typeface="Times New Roman" pitchFamily="18" charset="0"/>
              </a:rPr>
              <a:t>Завершинский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,      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Молевич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,          Д.С.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Рящиков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683568" y="5277556"/>
            <a:ext cx="77724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Самарский государственный аэрокосмический университет имени академика С.П. Королева (национальный исследовательский университет)</a:t>
            </a:r>
          </a:p>
          <a:p>
            <a:pPr algn="ctr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институт им. П.Н. Лебедева РАН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Самарский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Главн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" y="-15488"/>
            <a:ext cx="91440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1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08912" cy="576064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Сохранение формы и скорости после взаимодействия</a:t>
            </a:r>
            <a:endParaRPr lang="ru-RU" sz="32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3528" y="3645024"/>
            <a:ext cx="820891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Резкий фронт</a:t>
            </a:r>
            <a:endParaRPr lang="ru-RU" sz="3200" dirty="0"/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3108741" y="4077072"/>
            <a:ext cx="2638486" cy="2638486"/>
          </a:xfrm>
          <a:prstGeom prst="rect">
            <a:avLst/>
          </a:prstGeom>
        </p:spPr>
      </p:pic>
      <p:pic>
        <p:nvPicPr>
          <p:cNvPr id="14340" name="Picture 4" descr="C:\Users\Diman\Desktop\Научно-исследовательская работа\Презентации\Полезное для презентаций\сохр форм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8217"/>
            <a:ext cx="9143999" cy="235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52" y="1268760"/>
            <a:ext cx="252761" cy="38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49080"/>
            <a:ext cx="252761" cy="38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8256"/>
            <a:ext cx="8229600" cy="1143000"/>
          </a:xfrm>
        </p:spPr>
        <p:txBody>
          <a:bodyPr/>
          <a:lstStyle/>
          <a:p>
            <a:r>
              <a:rPr lang="ru-RU" dirty="0" smtClean="0"/>
              <a:t>Предельные случаи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cxnSp>
        <p:nvCxnSpPr>
          <p:cNvPr id="13" name="Прямая со стрелкой 12"/>
          <p:cNvCxnSpPr>
            <a:stCxn id="43" idx="2"/>
            <a:endCxn id="26" idx="0"/>
          </p:cNvCxnSpPr>
          <p:nvPr/>
        </p:nvCxnSpPr>
        <p:spPr>
          <a:xfrm>
            <a:off x="4535997" y="2132856"/>
            <a:ext cx="2293350" cy="943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83071" y="2276872"/>
            <a:ext cx="2687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Высокочастотный </a:t>
            </a:r>
            <a:r>
              <a:rPr lang="ru-RU" dirty="0" smtClean="0"/>
              <a:t>предел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975906" y="2276872"/>
            <a:ext cx="2556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Низкочастотный предел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43" idx="2"/>
            <a:endCxn id="32" idx="0"/>
          </p:cNvCxnSpPr>
          <p:nvPr/>
        </p:nvCxnSpPr>
        <p:spPr>
          <a:xfrm flipH="1">
            <a:off x="2379019" y="2132856"/>
            <a:ext cx="2156978" cy="860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502665"/>
              </p:ext>
            </p:extLst>
          </p:nvPr>
        </p:nvGraphicFramePr>
        <p:xfrm>
          <a:off x="4682469" y="3076481"/>
          <a:ext cx="4293755" cy="620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" r:id="rId3" imgW="3098800" imgH="444500" progId="Equation.DSMT4">
                  <p:embed/>
                </p:oleObj>
              </mc:Choice>
              <mc:Fallback>
                <p:oleObj r:id="rId3" imgW="3098800" imgH="444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2469" y="3076481"/>
                        <a:ext cx="4293755" cy="62094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Табличка 25"/>
          <p:cNvSpPr/>
          <p:nvPr/>
        </p:nvSpPr>
        <p:spPr>
          <a:xfrm>
            <a:off x="4622198" y="3076481"/>
            <a:ext cx="4414298" cy="680509"/>
          </a:xfrm>
          <a:prstGeom prst="plaqu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623596"/>
              </p:ext>
            </p:extLst>
          </p:nvPr>
        </p:nvGraphicFramePr>
        <p:xfrm>
          <a:off x="379197" y="3121670"/>
          <a:ext cx="3999643" cy="473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" r:id="rId5" imgW="2654300" imgH="317500" progId="Equation.DSMT4">
                  <p:embed/>
                </p:oleObj>
              </mc:Choice>
              <mc:Fallback>
                <p:oleObj r:id="rId5" imgW="2654300" imgH="3175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97" y="3121670"/>
                        <a:ext cx="3999643" cy="47307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Табличка 31"/>
          <p:cNvSpPr/>
          <p:nvPr/>
        </p:nvSpPr>
        <p:spPr>
          <a:xfrm>
            <a:off x="268895" y="2993767"/>
            <a:ext cx="4220248" cy="763224"/>
          </a:xfrm>
          <a:prstGeom prst="plaqu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верх 46"/>
          <p:cNvSpPr/>
          <p:nvPr/>
        </p:nvSpPr>
        <p:spPr>
          <a:xfrm>
            <a:off x="1267648" y="3838261"/>
            <a:ext cx="45719" cy="2396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61392" y="4084818"/>
            <a:ext cx="14300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Нелинейность</a:t>
            </a:r>
            <a:endParaRPr lang="ru-RU" sz="1600" dirty="0"/>
          </a:p>
        </p:txBody>
      </p:sp>
      <p:sp>
        <p:nvSpPr>
          <p:cNvPr id="49" name="Стрелка вверх 48"/>
          <p:cNvSpPr/>
          <p:nvPr/>
        </p:nvSpPr>
        <p:spPr>
          <a:xfrm>
            <a:off x="6205944" y="3848896"/>
            <a:ext cx="45719" cy="2396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599688" y="4095453"/>
            <a:ext cx="14300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Нелинейность</a:t>
            </a:r>
            <a:endParaRPr lang="ru-RU" sz="1600" dirty="0"/>
          </a:p>
        </p:txBody>
      </p:sp>
      <p:sp>
        <p:nvSpPr>
          <p:cNvPr id="51" name="Стрелка вверх 50"/>
          <p:cNvSpPr/>
          <p:nvPr/>
        </p:nvSpPr>
        <p:spPr>
          <a:xfrm>
            <a:off x="3904001" y="3830271"/>
            <a:ext cx="45719" cy="23966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445664" y="4098558"/>
            <a:ext cx="11256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Дисперсия</a:t>
            </a:r>
            <a:endParaRPr lang="ru-RU" sz="1600" dirty="0"/>
          </a:p>
        </p:txBody>
      </p:sp>
      <p:sp>
        <p:nvSpPr>
          <p:cNvPr id="53" name="Стрелка вверх 52"/>
          <p:cNvSpPr/>
          <p:nvPr/>
        </p:nvSpPr>
        <p:spPr>
          <a:xfrm>
            <a:off x="7766144" y="3765402"/>
            <a:ext cx="45719" cy="23966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307807" y="3985319"/>
            <a:ext cx="11256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Дисперсия</a:t>
            </a:r>
            <a:endParaRPr lang="ru-RU" sz="16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651524" y="4442699"/>
            <a:ext cx="12335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Диссипация</a:t>
            </a:r>
            <a:endParaRPr lang="ru-RU" sz="1600" dirty="0"/>
          </a:p>
        </p:txBody>
      </p:sp>
      <p:sp>
        <p:nvSpPr>
          <p:cNvPr id="57" name="Стрелка вверх 56"/>
          <p:cNvSpPr/>
          <p:nvPr/>
        </p:nvSpPr>
        <p:spPr>
          <a:xfrm>
            <a:off x="6914135" y="3789040"/>
            <a:ext cx="58297" cy="513265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6205945" y="4409676"/>
            <a:ext cx="1623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Диссипация и неустойчивость</a:t>
            </a:r>
            <a:endParaRPr lang="ru-RU" sz="16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683071" y="5060094"/>
            <a:ext cx="3042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</a:rPr>
              <a:t>Уравнение </a:t>
            </a:r>
            <a:r>
              <a:rPr lang="ru-RU" sz="1600" b="1" dirty="0" err="1" smtClean="0">
                <a:solidFill>
                  <a:srgbClr val="00B0F0"/>
                </a:solidFill>
              </a:rPr>
              <a:t>Бюргерса</a:t>
            </a:r>
            <a:r>
              <a:rPr lang="ru-RU" sz="1600" b="1" dirty="0">
                <a:solidFill>
                  <a:srgbClr val="00B0F0"/>
                </a:solidFill>
              </a:rPr>
              <a:t> </a:t>
            </a:r>
            <a:r>
              <a:rPr lang="ru-RU" sz="1600" b="1" dirty="0" smtClean="0">
                <a:solidFill>
                  <a:srgbClr val="00B0F0"/>
                </a:solidFill>
              </a:rPr>
              <a:t>с источником и интегральной дисперсией </a:t>
            </a: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289793" y="5763220"/>
            <a:ext cx="37353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Модифицированное уравнение </a:t>
            </a:r>
            <a:r>
              <a:rPr lang="ru-RU" sz="1600" b="1" dirty="0" err="1" smtClean="0">
                <a:solidFill>
                  <a:srgbClr val="00B050"/>
                </a:solidFill>
              </a:rPr>
              <a:t>Курамото-Сивашинского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r>
              <a:rPr lang="ru-RU" sz="1600" b="1" dirty="0" smtClean="0"/>
              <a:t>(</a:t>
            </a:r>
            <a:r>
              <a:rPr lang="en-US" sz="1600" b="1" dirty="0" err="1"/>
              <a:t>K</a:t>
            </a:r>
            <a:r>
              <a:rPr lang="en-US" sz="1600" b="1" dirty="0" err="1" smtClean="0"/>
              <a:t>uramoto-Sivashinsky</a:t>
            </a:r>
            <a:r>
              <a:rPr lang="en-US" sz="1600" b="1" dirty="0" smtClean="0"/>
              <a:t> equation, </a:t>
            </a:r>
            <a:r>
              <a:rPr lang="en-US" sz="1600" b="1" dirty="0"/>
              <a:t>Kawahara </a:t>
            </a:r>
            <a:r>
              <a:rPr lang="en-US" sz="1600" b="1" dirty="0" smtClean="0"/>
              <a:t>equation)</a:t>
            </a:r>
            <a:endParaRPr lang="en-US" sz="1600" b="1" dirty="0"/>
          </a:p>
        </p:txBody>
      </p:sp>
      <p:sp>
        <p:nvSpPr>
          <p:cNvPr id="63" name="Табличка 62"/>
          <p:cNvSpPr/>
          <p:nvPr/>
        </p:nvSpPr>
        <p:spPr>
          <a:xfrm>
            <a:off x="4943704" y="5157192"/>
            <a:ext cx="4171982" cy="630754"/>
          </a:xfrm>
          <a:prstGeom prst="plaqu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5" name="Объект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669243"/>
              </p:ext>
            </p:extLst>
          </p:nvPr>
        </p:nvGraphicFramePr>
        <p:xfrm>
          <a:off x="5071157" y="5246603"/>
          <a:ext cx="3965339" cy="451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" r:id="rId7" imgW="2590800" imgH="292100" progId="Equation.DSMT4">
                  <p:embed/>
                </p:oleObj>
              </mc:Choice>
              <mc:Fallback>
                <p:oleObj r:id="rId7" imgW="2590800" imgH="2921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1157" y="5246603"/>
                        <a:ext cx="3965339" cy="4519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Прямая со стрелкой 65"/>
          <p:cNvCxnSpPr>
            <a:stCxn id="26" idx="1"/>
            <a:endCxn id="63" idx="1"/>
          </p:cNvCxnSpPr>
          <p:nvPr/>
        </p:nvCxnSpPr>
        <p:spPr>
          <a:xfrm>
            <a:off x="4622198" y="3416736"/>
            <a:ext cx="321506" cy="2055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1" name="Объект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404087"/>
              </p:ext>
            </p:extLst>
          </p:nvPr>
        </p:nvGraphicFramePr>
        <p:xfrm>
          <a:off x="6277952" y="2597919"/>
          <a:ext cx="22272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" name="Формула" r:id="rId9" imgW="1612900" imgH="228600" progId="Equation.3">
                  <p:embed/>
                </p:oleObj>
              </mc:Choice>
              <mc:Fallback>
                <p:oleObj name="Формула" r:id="rId9" imgW="1612900" imgH="2286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7952" y="2597919"/>
                        <a:ext cx="2227263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Объект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070303"/>
              </p:ext>
            </p:extLst>
          </p:nvPr>
        </p:nvGraphicFramePr>
        <p:xfrm>
          <a:off x="755079" y="2593156"/>
          <a:ext cx="225266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Формула" r:id="rId11" imgW="1612800" imgH="228600" progId="Equation.3">
                  <p:embed/>
                </p:oleObj>
              </mc:Choice>
              <mc:Fallback>
                <p:oleObj name="Формула" r:id="rId11" imgW="1612800" imgH="228600" progId="Equation.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079" y="2593156"/>
                        <a:ext cx="225266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Прямоугольник 74"/>
          <p:cNvSpPr/>
          <p:nvPr/>
        </p:nvSpPr>
        <p:spPr>
          <a:xfrm>
            <a:off x="7956376" y="4380813"/>
            <a:ext cx="12335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Диссипация</a:t>
            </a:r>
            <a:endParaRPr lang="ru-RU" sz="1600" dirty="0"/>
          </a:p>
        </p:txBody>
      </p:sp>
      <p:sp>
        <p:nvSpPr>
          <p:cNvPr id="76" name="Стрелка вверх 75"/>
          <p:cNvSpPr/>
          <p:nvPr/>
        </p:nvSpPr>
        <p:spPr>
          <a:xfrm>
            <a:off x="3015876" y="3794017"/>
            <a:ext cx="58297" cy="81235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2569869" y="4643263"/>
            <a:ext cx="15668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Неустойчивость</a:t>
            </a:r>
            <a:endParaRPr lang="ru-RU" sz="1600" dirty="0"/>
          </a:p>
        </p:txBody>
      </p:sp>
      <p:sp>
        <p:nvSpPr>
          <p:cNvPr id="78" name="Стрелка вверх 77"/>
          <p:cNvSpPr/>
          <p:nvPr/>
        </p:nvSpPr>
        <p:spPr>
          <a:xfrm>
            <a:off x="2106309" y="3854440"/>
            <a:ext cx="58297" cy="513265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трелка вверх 78"/>
          <p:cNvSpPr/>
          <p:nvPr/>
        </p:nvSpPr>
        <p:spPr>
          <a:xfrm>
            <a:off x="8532440" y="3851839"/>
            <a:ext cx="58297" cy="513265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трелка вверх 79"/>
          <p:cNvSpPr/>
          <p:nvPr/>
        </p:nvSpPr>
        <p:spPr>
          <a:xfrm>
            <a:off x="6974553" y="3798302"/>
            <a:ext cx="45719" cy="49474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2" name="Объе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06636"/>
              </p:ext>
            </p:extLst>
          </p:nvPr>
        </p:nvGraphicFramePr>
        <p:xfrm>
          <a:off x="940786" y="1238221"/>
          <a:ext cx="7144550" cy="775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" name="Формула" r:id="rId13" imgW="4660560" imgH="507960" progId="Equation.3">
                  <p:embed/>
                </p:oleObj>
              </mc:Choice>
              <mc:Fallback>
                <p:oleObj name="Формула" r:id="rId13" imgW="46605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786" y="1238221"/>
                        <a:ext cx="7144550" cy="7756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Табличка 42"/>
          <p:cNvSpPr/>
          <p:nvPr/>
        </p:nvSpPr>
        <p:spPr>
          <a:xfrm>
            <a:off x="827585" y="1154668"/>
            <a:ext cx="7416823" cy="978188"/>
          </a:xfrm>
          <a:prstGeom prst="plaqu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1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48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23397"/>
            <a:ext cx="2687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Высокочастотный </a:t>
            </a:r>
            <a:r>
              <a:rPr lang="ru-RU" dirty="0" smtClean="0"/>
              <a:t>предел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07954" y="1760503"/>
            <a:ext cx="2556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Низкочастотный предел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074679"/>
              </p:ext>
            </p:extLst>
          </p:nvPr>
        </p:nvGraphicFramePr>
        <p:xfrm>
          <a:off x="6710000" y="2081550"/>
          <a:ext cx="22272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Формула" r:id="rId3" imgW="1612900" imgH="228600" progId="Equation.3">
                  <p:embed/>
                </p:oleObj>
              </mc:Choice>
              <mc:Fallback>
                <p:oleObj name="Формула" r:id="rId3" imgW="1612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000" y="2081550"/>
                        <a:ext cx="2227263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45328"/>
              </p:ext>
            </p:extLst>
          </p:nvPr>
        </p:nvGraphicFramePr>
        <p:xfrm>
          <a:off x="251520" y="2139681"/>
          <a:ext cx="225266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Формула" r:id="rId5" imgW="1612800" imgH="228600" progId="Equation.3">
                  <p:embed/>
                </p:oleObj>
              </mc:Choice>
              <mc:Fallback>
                <p:oleObj name="Формула" r:id="rId5" imgW="1612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139681"/>
                        <a:ext cx="225266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7544" y="11857"/>
            <a:ext cx="8229600" cy="1143000"/>
          </a:xfrm>
        </p:spPr>
        <p:txBody>
          <a:bodyPr/>
          <a:lstStyle/>
          <a:p>
            <a:r>
              <a:rPr lang="ru-RU" dirty="0" smtClean="0"/>
              <a:t>Предельные случаи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pic>
        <p:nvPicPr>
          <p:cNvPr id="3076" name="Picture 4" descr="C:\Users\Diman\Desktop\Научно-исследовательская работа\Презентации\Полезное для презентаций\низкочастотный уед имп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577" y="2705720"/>
            <a:ext cx="4190207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43477"/>
            <a:ext cx="4161890" cy="225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0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05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Сравнение численного и аналитического решения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18434" name="Picture 2" descr="H:\!12.02.2015\Полезное для презентаций\Импульсы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02246"/>
            <a:ext cx="5412309" cy="541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84" y="1756738"/>
            <a:ext cx="3317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447159"/>
              </p:ext>
            </p:extLst>
          </p:nvPr>
        </p:nvGraphicFramePr>
        <p:xfrm>
          <a:off x="6000119" y="5805264"/>
          <a:ext cx="370865" cy="588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Формула" r:id="rId5" imgW="126835" imgH="202936" progId="Equation.3">
                  <p:embed/>
                </p:oleObj>
              </mc:Choice>
              <mc:Fallback>
                <p:oleObj name="Формула" r:id="rId5" imgW="126835" imgH="20293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119" y="5805264"/>
                        <a:ext cx="370865" cy="5882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008" y="1844824"/>
            <a:ext cx="2740943" cy="506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407954" y="1760503"/>
            <a:ext cx="2556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Низкочастотный предел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499026"/>
              </p:ext>
            </p:extLst>
          </p:nvPr>
        </p:nvGraphicFramePr>
        <p:xfrm>
          <a:off x="6710000" y="2081550"/>
          <a:ext cx="22272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Формула" r:id="rId8" imgW="1612900" imgH="228600" progId="Equation.3">
                  <p:embed/>
                </p:oleObj>
              </mc:Choice>
              <mc:Fallback>
                <p:oleObj name="Формула" r:id="rId8" imgW="1612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000" y="2081550"/>
                        <a:ext cx="2227263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50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400"/>
            <a:ext cx="2499272" cy="278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-60196" y="3356992"/>
            <a:ext cx="2687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Высокочастотный </a:t>
            </a:r>
            <a:r>
              <a:rPr lang="ru-RU" dirty="0" smtClean="0"/>
              <a:t>предел</a:t>
            </a:r>
            <a:endParaRPr lang="ru-RU" dirty="0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397059"/>
              </p:ext>
            </p:extLst>
          </p:nvPr>
        </p:nvGraphicFramePr>
        <p:xfrm>
          <a:off x="11812" y="3673276"/>
          <a:ext cx="225266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Формула" r:id="rId11" imgW="1612800" imgH="228600" progId="Equation.3">
                  <p:embed/>
                </p:oleObj>
              </mc:Choice>
              <mc:Fallback>
                <p:oleObj name="Формула" r:id="rId11" imgW="1612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2" y="3673276"/>
                        <a:ext cx="225266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11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14C3F-E20C-4FD1-B746-23FBCE282110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54038" y="-100013"/>
            <a:ext cx="6465887" cy="1143001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3200" b="1" dirty="0" smtClean="0"/>
              <a:t>Случай параллельного магнитного поля</a:t>
            </a:r>
            <a:endParaRPr lang="ru-RU" sz="3200" b="1" dirty="0"/>
          </a:p>
        </p:txBody>
      </p:sp>
      <p:graphicFrame>
        <p:nvGraphicFramePr>
          <p:cNvPr id="21508" name="Объект 2"/>
          <p:cNvGraphicFramePr>
            <a:graphicFrameLocks noChangeAspect="1"/>
          </p:cNvGraphicFramePr>
          <p:nvPr/>
        </p:nvGraphicFramePr>
        <p:xfrm>
          <a:off x="971550" y="2565400"/>
          <a:ext cx="4714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Формула" r:id="rId4" imgW="190500" imgH="228600" progId="Equation.3">
                  <p:embed/>
                </p:oleObj>
              </mc:Choice>
              <mc:Fallback>
                <p:oleObj name="Формула" r:id="rId4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565400"/>
                        <a:ext cx="47148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Объект 4"/>
          <p:cNvGraphicFramePr>
            <a:graphicFrameLocks noChangeAspect="1"/>
          </p:cNvGraphicFramePr>
          <p:nvPr/>
        </p:nvGraphicFramePr>
        <p:xfrm>
          <a:off x="1004888" y="5516563"/>
          <a:ext cx="47148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Формула" r:id="rId6" imgW="190500" imgH="228600" progId="Equation.3">
                  <p:embed/>
                </p:oleObj>
              </mc:Choice>
              <mc:Fallback>
                <p:oleObj name="Формула" r:id="rId6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5516563"/>
                        <a:ext cx="471487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0" name="Рисунок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786188"/>
            <a:ext cx="331787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Рисунок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1134086"/>
            <a:ext cx="3317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2" name="Группа 25"/>
          <p:cNvGrpSpPr>
            <a:grpSpLocks/>
          </p:cNvGrpSpPr>
          <p:nvPr/>
        </p:nvGrpSpPr>
        <p:grpSpPr bwMode="auto">
          <a:xfrm>
            <a:off x="7487755" y="152034"/>
            <a:ext cx="1811338" cy="1495426"/>
            <a:chOff x="852140" y="494532"/>
            <a:chExt cx="2096209" cy="2934661"/>
          </a:xfrm>
        </p:grpSpPr>
        <p:cxnSp>
          <p:nvCxnSpPr>
            <p:cNvPr id="27" name="Прямая со стрелкой 26"/>
            <p:cNvCxnSpPr/>
            <p:nvPr/>
          </p:nvCxnSpPr>
          <p:spPr>
            <a:xfrm flipV="1">
              <a:off x="1976487" y="2092707"/>
              <a:ext cx="0" cy="67914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1517" name="Группа 27"/>
            <p:cNvGrpSpPr>
              <a:grpSpLocks/>
            </p:cNvGrpSpPr>
            <p:nvPr/>
          </p:nvGrpSpPr>
          <p:grpSpPr bwMode="auto">
            <a:xfrm>
              <a:off x="852140" y="494532"/>
              <a:ext cx="2096209" cy="2934661"/>
              <a:chOff x="852140" y="409340"/>
              <a:chExt cx="2096209" cy="2429110"/>
            </a:xfrm>
          </p:grpSpPr>
          <p:cxnSp>
            <p:nvCxnSpPr>
              <p:cNvPr id="29" name="Прямая со стрелкой 28"/>
              <p:cNvCxnSpPr/>
              <p:nvPr/>
            </p:nvCxnSpPr>
            <p:spPr>
              <a:xfrm flipV="1">
                <a:off x="1620076" y="747147"/>
                <a:ext cx="0" cy="15472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/>
              <p:nvPr/>
            </p:nvCxnSpPr>
            <p:spPr>
              <a:xfrm flipV="1">
                <a:off x="1620076" y="2286614"/>
                <a:ext cx="815702" cy="77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/>
              <p:nvPr/>
            </p:nvCxnSpPr>
            <p:spPr>
              <a:xfrm flipH="1">
                <a:off x="1000951" y="2294350"/>
                <a:ext cx="626474" cy="5441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521" name="Надпись 2"/>
              <p:cNvSpPr txBox="1">
                <a:spLocks noChangeArrowheads="1"/>
              </p:cNvSpPr>
              <p:nvPr/>
            </p:nvSpPr>
            <p:spPr bwMode="auto">
              <a:xfrm>
                <a:off x="1733564" y="409340"/>
                <a:ext cx="484901" cy="7460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2000" b="1">
                    <a:latin typeface="Times New Roman" pitchFamily="18" charset="0"/>
                    <a:cs typeface="Times New Roman" pitchFamily="18" charset="0"/>
                  </a:rPr>
                  <a:t>z</a:t>
                </a:r>
                <a:endParaRPr lang="ru-RU" altLang="ru-RU" sz="2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22" name="Надпись 2"/>
              <p:cNvSpPr txBox="1">
                <a:spLocks noChangeArrowheads="1"/>
              </p:cNvSpPr>
              <p:nvPr/>
            </p:nvSpPr>
            <p:spPr bwMode="auto">
              <a:xfrm>
                <a:off x="2448345" y="2132531"/>
                <a:ext cx="500004" cy="7035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2000" b="1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ru-RU" altLang="ru-RU" sz="2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23" name="Надпись 2"/>
              <p:cNvSpPr txBox="1">
                <a:spLocks noChangeArrowheads="1"/>
              </p:cNvSpPr>
              <p:nvPr/>
            </p:nvSpPr>
            <p:spPr bwMode="auto">
              <a:xfrm>
                <a:off x="852140" y="2149686"/>
                <a:ext cx="333375" cy="3048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2000" b="1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ru-RU" altLang="ru-RU" sz="2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24" name="Надпись 2"/>
              <p:cNvSpPr txBox="1">
                <a:spLocks noChangeArrowheads="1"/>
              </p:cNvSpPr>
              <p:nvPr/>
            </p:nvSpPr>
            <p:spPr bwMode="auto">
              <a:xfrm>
                <a:off x="1000125" y="885825"/>
                <a:ext cx="342900" cy="3048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ru-RU" sz="1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6" name="Прямая со стрелкой 35"/>
              <p:cNvCxnSpPr/>
              <p:nvPr/>
            </p:nvCxnSpPr>
            <p:spPr>
              <a:xfrm flipV="1">
                <a:off x="1620076" y="1084954"/>
                <a:ext cx="0" cy="120166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21513" name="Рисунок 21" descr="D:\!Results\для отчета\Угол 0\beta 0,83 v2\Smth\Vz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692150"/>
            <a:ext cx="59340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Рисунок 22" descr="D:\!Results\для отчета\Угол 0\beta 0,83 v2\Bxxx\Bx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05038"/>
            <a:ext cx="59340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Рисунок 23" descr="D:\!Results\для отчета\Угол 0\beta 0,83 v2\нелин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644900"/>
            <a:ext cx="59340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2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66E24-514B-429C-9D52-D7B775E1B511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314325" y="50800"/>
            <a:ext cx="8229600" cy="1600200"/>
          </a:xfrm>
        </p:spPr>
        <p:txBody>
          <a:bodyPr/>
          <a:lstStyle/>
          <a:p>
            <a:r>
              <a:rPr lang="ru-RU" altLang="ru-RU" sz="3200" dirty="0" smtClean="0"/>
              <a:t>Условия фазового синхронизма</a:t>
            </a:r>
          </a:p>
        </p:txBody>
      </p:sp>
      <p:sp>
        <p:nvSpPr>
          <p:cNvPr id="15364" name="Номер слайда 3"/>
          <p:cNvSpPr txBox="1">
            <a:spLocks/>
          </p:cNvSpPr>
          <p:nvPr/>
        </p:nvSpPr>
        <p:spPr bwMode="auto"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8C4DB0D-4B4E-402F-ADB0-781D1BF1FDF4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414338" y="1746250"/>
            <a:ext cx="19256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Случай</a:t>
            </a:r>
            <a:endParaRPr lang="ru-RU" altLang="ru-RU" sz="2400" dirty="0">
              <a:latin typeface="Arial" charset="0"/>
              <a:ea typeface="Calibri" pitchFamily="34" charset="0"/>
            </a:endParaRPr>
          </a:p>
        </p:txBody>
      </p:sp>
      <p:graphicFrame>
        <p:nvGraphicFramePr>
          <p:cNvPr id="15366" name="Объект 7"/>
          <p:cNvGraphicFramePr>
            <a:graphicFrameLocks noChangeAspect="1"/>
          </p:cNvGraphicFramePr>
          <p:nvPr/>
        </p:nvGraphicFramePr>
        <p:xfrm>
          <a:off x="1835150" y="1746250"/>
          <a:ext cx="100806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2" name="Формула" r:id="rId3" imgW="457200" imgH="228600" progId="Equation.3">
                  <p:embed/>
                </p:oleObj>
              </mc:Choice>
              <mc:Fallback>
                <p:oleObj name="Формула" r:id="rId3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746250"/>
                        <a:ext cx="100806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5368" name="Объект 9"/>
          <p:cNvGraphicFramePr>
            <a:graphicFrameLocks noChangeAspect="1"/>
          </p:cNvGraphicFramePr>
          <p:nvPr/>
        </p:nvGraphicFramePr>
        <p:xfrm>
          <a:off x="585788" y="2208213"/>
          <a:ext cx="744378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3" name="Формула" r:id="rId5" imgW="4318000" imgH="457200" progId="Equation.3">
                  <p:embed/>
                </p:oleObj>
              </mc:Choice>
              <mc:Fallback>
                <p:oleObj name="Формула" r:id="rId5" imgW="4318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2208213"/>
                        <a:ext cx="7443787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Rectangle 2"/>
          <p:cNvSpPr>
            <a:spLocks noChangeArrowheads="1"/>
          </p:cNvSpPr>
          <p:nvPr/>
        </p:nvSpPr>
        <p:spPr bwMode="auto">
          <a:xfrm>
            <a:off x="414338" y="3213100"/>
            <a:ext cx="13493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Случай</a:t>
            </a:r>
            <a:endParaRPr lang="ru-RU" altLang="ru-RU" sz="2400" dirty="0">
              <a:latin typeface="Arial" charset="0"/>
              <a:ea typeface="Calibri" pitchFamily="34" charset="0"/>
            </a:endParaRPr>
          </a:p>
        </p:txBody>
      </p:sp>
      <p:sp>
        <p:nvSpPr>
          <p:cNvPr id="153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5371" name="Объект 12"/>
          <p:cNvGraphicFramePr>
            <a:graphicFrameLocks noChangeAspect="1"/>
          </p:cNvGraphicFramePr>
          <p:nvPr/>
        </p:nvGraphicFramePr>
        <p:xfrm>
          <a:off x="1763713" y="3149600"/>
          <a:ext cx="100806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Формула" r:id="rId7" imgW="457200" imgH="228600" progId="Equation.3">
                  <p:embed/>
                </p:oleObj>
              </mc:Choice>
              <mc:Fallback>
                <p:oleObj name="Формула" r:id="rId7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149600"/>
                        <a:ext cx="1008062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5373" name="Объект 14"/>
          <p:cNvGraphicFramePr>
            <a:graphicFrameLocks noChangeAspect="1"/>
          </p:cNvGraphicFramePr>
          <p:nvPr/>
        </p:nvGraphicFramePr>
        <p:xfrm>
          <a:off x="611188" y="3700463"/>
          <a:ext cx="7577137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" name="Формула" r:id="rId9" imgW="4318000" imgH="457200" progId="Equation.3">
                  <p:embed/>
                </p:oleObj>
              </mc:Choice>
              <mc:Fallback>
                <p:oleObj name="Формула" r:id="rId9" imgW="4318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700463"/>
                        <a:ext cx="7577137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5375" name="Объект 17"/>
          <p:cNvGraphicFramePr>
            <a:graphicFrameLocks noChangeAspect="1"/>
          </p:cNvGraphicFramePr>
          <p:nvPr/>
        </p:nvGraphicFramePr>
        <p:xfrm>
          <a:off x="1763713" y="4797425"/>
          <a:ext cx="100806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6" name="Формула" r:id="rId11" imgW="457200" imgH="228600" progId="Equation.3">
                  <p:embed/>
                </p:oleObj>
              </mc:Choice>
              <mc:Fallback>
                <p:oleObj name="Формула" r:id="rId11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797425"/>
                        <a:ext cx="1008062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5377" name="Объект 19"/>
          <p:cNvGraphicFramePr>
            <a:graphicFrameLocks noChangeAspect="1"/>
          </p:cNvGraphicFramePr>
          <p:nvPr/>
        </p:nvGraphicFramePr>
        <p:xfrm>
          <a:off x="515938" y="5330825"/>
          <a:ext cx="77343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name="Формула" r:id="rId13" imgW="4229100" imgH="457200" progId="Equation.3">
                  <p:embed/>
                </p:oleObj>
              </mc:Choice>
              <mc:Fallback>
                <p:oleObj name="Формула" r:id="rId13" imgW="4229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5330825"/>
                        <a:ext cx="7734300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Рамка 20"/>
          <p:cNvSpPr/>
          <p:nvPr/>
        </p:nvSpPr>
        <p:spPr>
          <a:xfrm>
            <a:off x="323850" y="1655763"/>
            <a:ext cx="8220075" cy="1557337"/>
          </a:xfrm>
          <a:prstGeom prst="frame">
            <a:avLst>
              <a:gd name="adj1" fmla="val 4786"/>
            </a:avLst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Рамка 21"/>
          <p:cNvSpPr/>
          <p:nvPr/>
        </p:nvSpPr>
        <p:spPr>
          <a:xfrm>
            <a:off x="323850" y="3182938"/>
            <a:ext cx="8220075" cy="1557337"/>
          </a:xfrm>
          <a:prstGeom prst="frame">
            <a:avLst>
              <a:gd name="adj1" fmla="val 4786"/>
            </a:avLst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380" name="Rectangle 2"/>
          <p:cNvSpPr>
            <a:spLocks noChangeArrowheads="1"/>
          </p:cNvSpPr>
          <p:nvPr/>
        </p:nvSpPr>
        <p:spPr bwMode="auto">
          <a:xfrm>
            <a:off x="418580" y="4868863"/>
            <a:ext cx="13493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Случай </a:t>
            </a:r>
            <a:endParaRPr lang="ru-RU" altLang="ru-RU" sz="2400" dirty="0">
              <a:latin typeface="Arial" charset="0"/>
              <a:ea typeface="Calibri" pitchFamily="34" charset="0"/>
            </a:endParaRPr>
          </a:p>
        </p:txBody>
      </p:sp>
      <p:sp>
        <p:nvSpPr>
          <p:cNvPr id="24" name="Рамка 23"/>
          <p:cNvSpPr/>
          <p:nvPr/>
        </p:nvSpPr>
        <p:spPr>
          <a:xfrm>
            <a:off x="341809" y="4740275"/>
            <a:ext cx="8220075" cy="1557338"/>
          </a:xfrm>
          <a:prstGeom prst="frame">
            <a:avLst>
              <a:gd name="adj1" fmla="val 4786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382" name="Подзаголовок 2"/>
          <p:cNvSpPr txBox="1">
            <a:spLocks/>
          </p:cNvSpPr>
          <p:nvPr/>
        </p:nvSpPr>
        <p:spPr bwMode="auto">
          <a:xfrm>
            <a:off x="2003425" y="6426200"/>
            <a:ext cx="75612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ru-RU" sz="1600">
                <a:solidFill>
                  <a:srgbClr val="7F7F7F"/>
                </a:solidFill>
                <a:latin typeface="Times New Roman" pitchFamily="18" charset="0"/>
              </a:rPr>
              <a:t>7th Forum Acusticum 2014 Krakow 7-12.09.2014.</a:t>
            </a:r>
            <a:endParaRPr lang="ru-RU" altLang="ru-RU" sz="16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1682750"/>
            <a:ext cx="4021138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F012C-9F27-4E5D-A461-513F1862BC4F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16388" name="Номер слайда 3"/>
          <p:cNvSpPr txBox="1">
            <a:spLocks/>
          </p:cNvSpPr>
          <p:nvPr/>
        </p:nvSpPr>
        <p:spPr bwMode="auto"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E7E65BD-9ED2-443B-8837-448127F48E65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1" name="Rectangle 2"/>
          <p:cNvSpPr>
            <a:spLocks noChangeArrowheads="1"/>
          </p:cNvSpPr>
          <p:nvPr/>
        </p:nvSpPr>
        <p:spPr bwMode="auto">
          <a:xfrm>
            <a:off x="563563" y="1114425"/>
            <a:ext cx="13509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Случай</a:t>
            </a:r>
            <a:endParaRPr lang="ru-RU" altLang="ru-RU" sz="2400" dirty="0">
              <a:latin typeface="Arial" charset="0"/>
              <a:ea typeface="Calibri" pitchFamily="34" charset="0"/>
            </a:endParaRPr>
          </a:p>
        </p:txBody>
      </p:sp>
      <p:graphicFrame>
        <p:nvGraphicFramePr>
          <p:cNvPr id="16392" name="Объект 10"/>
          <p:cNvGraphicFramePr>
            <a:graphicFrameLocks noChangeAspect="1"/>
          </p:cNvGraphicFramePr>
          <p:nvPr/>
        </p:nvGraphicFramePr>
        <p:xfrm>
          <a:off x="1914525" y="1082675"/>
          <a:ext cx="100806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Формула" r:id="rId4" imgW="457200" imgH="228600" progId="Equation.3">
                  <p:embed/>
                </p:oleObj>
              </mc:Choice>
              <mc:Fallback>
                <p:oleObj name="Формула" r:id="rId4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1082675"/>
                        <a:ext cx="100806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Rectangle 2"/>
          <p:cNvSpPr>
            <a:spLocks noChangeArrowheads="1"/>
          </p:cNvSpPr>
          <p:nvPr/>
        </p:nvSpPr>
        <p:spPr bwMode="auto">
          <a:xfrm>
            <a:off x="5713413" y="1123950"/>
            <a:ext cx="13493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Случай </a:t>
            </a:r>
            <a:endParaRPr lang="ru-RU" altLang="ru-RU" sz="2400" dirty="0">
              <a:latin typeface="Arial" charset="0"/>
              <a:ea typeface="Calibri" pitchFamily="34" charset="0"/>
            </a:endParaRPr>
          </a:p>
        </p:txBody>
      </p:sp>
      <p:graphicFrame>
        <p:nvGraphicFramePr>
          <p:cNvPr id="16394" name="Объект 12"/>
          <p:cNvGraphicFramePr>
            <a:graphicFrameLocks noChangeAspect="1"/>
          </p:cNvGraphicFramePr>
          <p:nvPr/>
        </p:nvGraphicFramePr>
        <p:xfrm>
          <a:off x="7032625" y="1082675"/>
          <a:ext cx="100806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Формула" r:id="rId6" imgW="457200" imgH="228600" progId="Equation.3">
                  <p:embed/>
                </p:oleObj>
              </mc:Choice>
              <mc:Fallback>
                <p:oleObj name="Формула" r:id="rId6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1082675"/>
                        <a:ext cx="100806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8" name="Подзаголовок 2"/>
          <p:cNvSpPr txBox="1">
            <a:spLocks/>
          </p:cNvSpPr>
          <p:nvPr/>
        </p:nvSpPr>
        <p:spPr bwMode="auto">
          <a:xfrm>
            <a:off x="2003425" y="6426200"/>
            <a:ext cx="75612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ru-RU" sz="1600">
                <a:solidFill>
                  <a:srgbClr val="7F7F7F"/>
                </a:solidFill>
                <a:latin typeface="Times New Roman" pitchFamily="18" charset="0"/>
              </a:rPr>
              <a:t>7th Forum Acusticum 2014 Krakow 7-12.09.2014.</a:t>
            </a:r>
            <a:endParaRPr lang="ru-RU" altLang="ru-RU" sz="1600">
              <a:solidFill>
                <a:srgbClr val="7F7F7F"/>
              </a:solidFill>
            </a:endParaRPr>
          </a:p>
        </p:txBody>
      </p:sp>
      <p:pic>
        <p:nvPicPr>
          <p:cNvPr id="16399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73213"/>
            <a:ext cx="4032250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606800"/>
            <a:ext cx="43592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62865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Прямоугольник 4"/>
          <p:cNvSpPr>
            <a:spLocks noChangeArrowheads="1"/>
          </p:cNvSpPr>
          <p:nvPr/>
        </p:nvSpPr>
        <p:spPr bwMode="auto">
          <a:xfrm>
            <a:off x="6140450" y="5232400"/>
            <a:ext cx="30670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Акустический инкремент 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Коэффициент второй вязкости</a:t>
            </a:r>
            <a:endParaRPr lang="ru-RU" altLang="ru-RU" sz="1800" dirty="0"/>
          </a:p>
        </p:txBody>
      </p:sp>
      <p:sp>
        <p:nvSpPr>
          <p:cNvPr id="21" name="Рамка 20"/>
          <p:cNvSpPr/>
          <p:nvPr/>
        </p:nvSpPr>
        <p:spPr>
          <a:xfrm>
            <a:off x="188913" y="1593850"/>
            <a:ext cx="4022725" cy="1946275"/>
          </a:xfrm>
          <a:prstGeom prst="frame">
            <a:avLst>
              <a:gd name="adj1" fmla="val 4786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Рамка 21"/>
          <p:cNvSpPr/>
          <p:nvPr/>
        </p:nvSpPr>
        <p:spPr>
          <a:xfrm>
            <a:off x="4743450" y="1585913"/>
            <a:ext cx="4110038" cy="2103437"/>
          </a:xfrm>
          <a:prstGeom prst="frame">
            <a:avLst>
              <a:gd name="adj1" fmla="val 4786"/>
            </a:avLst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dirty="0" smtClean="0"/>
              <a:t>Нестационарное взаимодействие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C5D5C-A7FE-4BD4-B55D-83E48A034D1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347788"/>
            <a:ext cx="345598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3995738" y="1525588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- </a:t>
            </a:r>
            <a:r>
              <a:rPr lang="ru-RU" altLang="ru-RU" sz="1800" dirty="0"/>
              <a:t>Приближение акустической волны накачки</a:t>
            </a:r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020888"/>
            <a:ext cx="160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011363"/>
            <a:ext cx="8636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2"/>
          <p:cNvSpPr>
            <a:spLocks noChangeArrowheads="1"/>
          </p:cNvSpPr>
          <p:nvPr/>
        </p:nvSpPr>
        <p:spPr bwMode="auto">
          <a:xfrm>
            <a:off x="563563" y="2373313"/>
            <a:ext cx="13509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Случай </a:t>
            </a:r>
            <a:endParaRPr lang="ru-RU" altLang="ru-RU" sz="2400" dirty="0">
              <a:latin typeface="Arial" charset="0"/>
              <a:ea typeface="Calibri" pitchFamily="34" charset="0"/>
            </a:endParaRPr>
          </a:p>
        </p:txBody>
      </p:sp>
      <p:graphicFrame>
        <p:nvGraphicFramePr>
          <p:cNvPr id="17417" name="Объект 12"/>
          <p:cNvGraphicFramePr>
            <a:graphicFrameLocks noChangeAspect="1"/>
          </p:cNvGraphicFramePr>
          <p:nvPr/>
        </p:nvGraphicFramePr>
        <p:xfrm>
          <a:off x="1914525" y="2341563"/>
          <a:ext cx="10080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Формула" r:id="rId6" imgW="457200" imgH="228600" progId="Equation.3">
                  <p:embed/>
                </p:oleObj>
              </mc:Choice>
              <mc:Fallback>
                <p:oleObj name="Формула" r:id="rId6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2341563"/>
                        <a:ext cx="100806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5713413" y="2373313"/>
            <a:ext cx="13493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Случай </a:t>
            </a:r>
            <a:endParaRPr lang="ru-RU" altLang="ru-RU" sz="2400" dirty="0">
              <a:latin typeface="Arial" charset="0"/>
              <a:ea typeface="Calibri" pitchFamily="34" charset="0"/>
            </a:endParaRPr>
          </a:p>
        </p:txBody>
      </p:sp>
      <p:graphicFrame>
        <p:nvGraphicFramePr>
          <p:cNvPr id="17419" name="Объект 14"/>
          <p:cNvGraphicFramePr>
            <a:graphicFrameLocks noChangeAspect="1"/>
          </p:cNvGraphicFramePr>
          <p:nvPr/>
        </p:nvGraphicFramePr>
        <p:xfrm>
          <a:off x="7062788" y="2284413"/>
          <a:ext cx="10080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Формула" r:id="rId8" imgW="457200" imgH="228600" progId="Equation.3">
                  <p:embed/>
                </p:oleObj>
              </mc:Choice>
              <mc:Fallback>
                <p:oleObj name="Формула" r:id="rId8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2788" y="2284413"/>
                        <a:ext cx="1008062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2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360863"/>
            <a:ext cx="6491288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464978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013325"/>
            <a:ext cx="45672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Рамка 19"/>
          <p:cNvSpPr/>
          <p:nvPr/>
        </p:nvSpPr>
        <p:spPr>
          <a:xfrm>
            <a:off x="0" y="4887913"/>
            <a:ext cx="4576763" cy="1139825"/>
          </a:xfrm>
          <a:prstGeom prst="frame">
            <a:avLst>
              <a:gd name="adj1" fmla="val 4786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Рамка 20"/>
          <p:cNvSpPr/>
          <p:nvPr/>
        </p:nvSpPr>
        <p:spPr>
          <a:xfrm>
            <a:off x="4576763" y="4897438"/>
            <a:ext cx="4567237" cy="1139825"/>
          </a:xfrm>
          <a:prstGeom prst="frame">
            <a:avLst>
              <a:gd name="adj1" fmla="val 4786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2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816225"/>
            <a:ext cx="32924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2816225"/>
            <a:ext cx="295751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46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5016500"/>
            <a:ext cx="4573587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25" y="4951413"/>
            <a:ext cx="4706938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ru-RU" altLang="ru-RU" dirty="0" smtClean="0"/>
              <a:t>Стационарное взаимодействие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13475"/>
            <a:ext cx="2133600" cy="365125"/>
          </a:xfrm>
        </p:spPr>
        <p:txBody>
          <a:bodyPr/>
          <a:lstStyle/>
          <a:p>
            <a:pPr>
              <a:defRPr/>
            </a:pPr>
            <a:fld id="{A93F6E3A-0900-41DA-BDBA-5EFE0E49384C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18438" name="Прямоугольник 4"/>
          <p:cNvSpPr>
            <a:spLocks noChangeArrowheads="1"/>
          </p:cNvSpPr>
          <p:nvPr/>
        </p:nvSpPr>
        <p:spPr bwMode="auto">
          <a:xfrm>
            <a:off x="3995738" y="1525588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- </a:t>
            </a:r>
            <a:r>
              <a:rPr lang="ru-RU" altLang="ru-RU" sz="1800" dirty="0" smtClean="0"/>
              <a:t>Приближение акустической волны накачки</a:t>
            </a:r>
            <a:endParaRPr lang="ru-RU" altLang="ru-RU" sz="1800" dirty="0"/>
          </a:p>
        </p:txBody>
      </p:sp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020888"/>
            <a:ext cx="160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011363"/>
            <a:ext cx="8636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524125"/>
            <a:ext cx="36449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Rectangle 2"/>
          <p:cNvSpPr>
            <a:spLocks noChangeArrowheads="1"/>
          </p:cNvSpPr>
          <p:nvPr/>
        </p:nvSpPr>
        <p:spPr bwMode="auto">
          <a:xfrm>
            <a:off x="563563" y="2373313"/>
            <a:ext cx="13509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Случай </a:t>
            </a:r>
            <a:endParaRPr lang="ru-RU" altLang="ru-RU" sz="2400" dirty="0">
              <a:latin typeface="Arial" charset="0"/>
              <a:ea typeface="Calibri" pitchFamily="34" charset="0"/>
            </a:endParaRPr>
          </a:p>
        </p:txBody>
      </p:sp>
      <p:graphicFrame>
        <p:nvGraphicFramePr>
          <p:cNvPr id="18443" name="Объект 12"/>
          <p:cNvGraphicFramePr>
            <a:graphicFrameLocks noChangeAspect="1"/>
          </p:cNvGraphicFramePr>
          <p:nvPr/>
        </p:nvGraphicFramePr>
        <p:xfrm>
          <a:off x="1914525" y="2341563"/>
          <a:ext cx="10080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Формула" r:id="rId8" imgW="457200" imgH="228600" progId="Equation.3">
                  <p:embed/>
                </p:oleObj>
              </mc:Choice>
              <mc:Fallback>
                <p:oleObj name="Формула" r:id="rId8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2341563"/>
                        <a:ext cx="100806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4" name="Rectangle 2"/>
          <p:cNvSpPr>
            <a:spLocks noChangeArrowheads="1"/>
          </p:cNvSpPr>
          <p:nvPr/>
        </p:nvSpPr>
        <p:spPr bwMode="auto">
          <a:xfrm>
            <a:off x="5680075" y="2292350"/>
            <a:ext cx="13493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Случай</a:t>
            </a:r>
            <a:endParaRPr lang="ru-RU" altLang="ru-RU" sz="2400" dirty="0">
              <a:latin typeface="Arial" charset="0"/>
              <a:ea typeface="Calibri" pitchFamily="34" charset="0"/>
            </a:endParaRPr>
          </a:p>
        </p:txBody>
      </p:sp>
      <p:graphicFrame>
        <p:nvGraphicFramePr>
          <p:cNvPr id="18445" name="Объект 14"/>
          <p:cNvGraphicFramePr>
            <a:graphicFrameLocks noChangeAspect="1"/>
          </p:cNvGraphicFramePr>
          <p:nvPr/>
        </p:nvGraphicFramePr>
        <p:xfrm>
          <a:off x="7058025" y="2279650"/>
          <a:ext cx="10080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Формула" r:id="rId10" imgW="457200" imgH="228600" progId="Equation.3">
                  <p:embed/>
                </p:oleObj>
              </mc:Choice>
              <mc:Fallback>
                <p:oleObj name="Формула" r:id="rId10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8025" y="2279650"/>
                        <a:ext cx="100806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6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2695575"/>
            <a:ext cx="3424238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Рамка 19"/>
          <p:cNvSpPr/>
          <p:nvPr/>
        </p:nvSpPr>
        <p:spPr>
          <a:xfrm>
            <a:off x="0" y="4941888"/>
            <a:ext cx="4576763" cy="1368425"/>
          </a:xfrm>
          <a:prstGeom prst="frame">
            <a:avLst>
              <a:gd name="adj1" fmla="val 4786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Рамка 20"/>
          <p:cNvSpPr/>
          <p:nvPr/>
        </p:nvSpPr>
        <p:spPr>
          <a:xfrm>
            <a:off x="4576763" y="4951413"/>
            <a:ext cx="4567237" cy="1358900"/>
          </a:xfrm>
          <a:prstGeom prst="frame">
            <a:avLst>
              <a:gd name="adj1" fmla="val 4786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44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411288"/>
            <a:ext cx="350996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70" y="4170363"/>
            <a:ext cx="75247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3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B01FF-2658-4EB6-8080-AF28F77B0528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2700"/>
            <a:ext cx="77533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754063"/>
            <a:ext cx="61626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708275"/>
            <a:ext cx="624205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010150"/>
            <a:ext cx="62293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63" name="Объект 4"/>
          <p:cNvGraphicFramePr>
            <a:graphicFrameLocks noChangeAspect="1"/>
          </p:cNvGraphicFramePr>
          <p:nvPr/>
        </p:nvGraphicFramePr>
        <p:xfrm>
          <a:off x="7740650" y="1319213"/>
          <a:ext cx="4206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Формула" r:id="rId7" imgW="190335" imgH="215713" progId="Equation.3">
                  <p:embed/>
                </p:oleObj>
              </mc:Choice>
              <mc:Fallback>
                <p:oleObj name="Формула" r:id="rId7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319213"/>
                        <a:ext cx="42068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2708275"/>
            <a:ext cx="4254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01975"/>
            <a:ext cx="571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66" name="Объект 5"/>
          <p:cNvGraphicFramePr>
            <a:graphicFrameLocks noChangeAspect="1"/>
          </p:cNvGraphicFramePr>
          <p:nvPr/>
        </p:nvGraphicFramePr>
        <p:xfrm>
          <a:off x="3036888" y="2801938"/>
          <a:ext cx="3397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Формула" r:id="rId10" imgW="190335" imgH="215713" progId="Equation.3">
                  <p:embed/>
                </p:oleObj>
              </mc:Choice>
              <mc:Fallback>
                <p:oleObj name="Формула" r:id="rId10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88" y="2801938"/>
                        <a:ext cx="3397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Объект 6"/>
          <p:cNvGraphicFramePr>
            <a:graphicFrameLocks noChangeAspect="1"/>
          </p:cNvGraphicFramePr>
          <p:nvPr/>
        </p:nvGraphicFramePr>
        <p:xfrm>
          <a:off x="5876925" y="3068638"/>
          <a:ext cx="3397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name="Формула" r:id="rId11" imgW="190335" imgH="215713" progId="Equation.3">
                  <p:embed/>
                </p:oleObj>
              </mc:Choice>
              <mc:Fallback>
                <p:oleObj name="Формула" r:id="rId11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3068638"/>
                        <a:ext cx="3397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270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iman\Desktop\Научно-исследовательская работа\Презентации\Полезное для презентаций\распад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" y="-21697"/>
            <a:ext cx="9213124" cy="237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864890" y="4293096"/>
            <a:ext cx="2232248" cy="2276872"/>
          </a:xfrm>
          <a:prstGeom prst="rect">
            <a:avLst/>
          </a:prstGeom>
        </p:spPr>
      </p:pic>
      <p:cxnSp>
        <p:nvCxnSpPr>
          <p:cNvPr id="6" name="Прямая со стрелкой 5"/>
          <p:cNvCxnSpPr>
            <a:endCxn id="19" idx="0"/>
          </p:cNvCxnSpPr>
          <p:nvPr/>
        </p:nvCxnSpPr>
        <p:spPr>
          <a:xfrm flipH="1">
            <a:off x="7105676" y="2282585"/>
            <a:ext cx="994716" cy="186649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 descr="C:\Users\Diman\Desktop\Научно-исследовательская работа\Презентации\Полезное для презентаций\удар с понижением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" y="2309510"/>
            <a:ext cx="6945859" cy="17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/>
          <p:nvPr/>
        </p:nvPicPr>
        <p:blipFill>
          <a:blip r:embed="rId5"/>
          <a:stretch>
            <a:fillRect/>
          </a:stretch>
        </p:blipFill>
        <p:spPr>
          <a:xfrm>
            <a:off x="1475656" y="4474478"/>
            <a:ext cx="2210016" cy="2210016"/>
          </a:xfrm>
          <a:prstGeom prst="rect">
            <a:avLst/>
          </a:prstGeom>
        </p:spPr>
      </p:pic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5464879" y="4149080"/>
            <a:ext cx="3281593" cy="25386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1138050" y="4202416"/>
            <a:ext cx="3168352" cy="2641600"/>
          </a:xfrm>
          <a:prstGeom prst="ellips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4306404" y="4096710"/>
            <a:ext cx="1345716" cy="120449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pic>
        <p:nvPicPr>
          <p:cNvPr id="11" name="Рисунок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624"/>
            <a:ext cx="3317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11" y="2360932"/>
            <a:ext cx="193021" cy="29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87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Работа частично поддержана </a:t>
            </a:r>
            <a:r>
              <a:rPr lang="ru-RU" dirty="0" err="1"/>
              <a:t>Минобрнауки</a:t>
            </a:r>
            <a:r>
              <a:rPr lang="ru-RU" dirty="0"/>
              <a:t> РФ в рамках в рамках Программы повышения конкурентоспособности СГАУ на 2013-2020 гг. и Государственного задания вузам и научным организациям в сфере научной деятельности, проекты № 608,  ГР 114091840046, грантом РФФИ  14-02-97030 </a:t>
            </a:r>
            <a:r>
              <a:rPr lang="ru-RU" dirty="0" err="1"/>
              <a:t>р_поволжье_а</a:t>
            </a:r>
            <a:r>
              <a:rPr lang="ru-RU" dirty="0"/>
              <a:t>, и стипендией Президента РФ для молодых ученых и аспирантов, осуществляющих перспективные научные исследования и разработки по приоритетным направлениям модернизации российской экономики 2013-2015 год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83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813403"/>
          </a:xfrm>
        </p:spPr>
        <p:txBody>
          <a:bodyPr/>
          <a:lstStyle/>
          <a:p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Изоэнтропическая неустойчивость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8C52-A752-40CD-9127-C5B0BBADEF81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92442"/>
              </p:ext>
            </p:extLst>
          </p:nvPr>
        </p:nvGraphicFramePr>
        <p:xfrm>
          <a:off x="5076056" y="1562287"/>
          <a:ext cx="138588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6" name="Формула" r:id="rId4" imgW="825480" imgH="228600" progId="Equation.3">
                  <p:embed/>
                </p:oleObj>
              </mc:Choice>
              <mc:Fallback>
                <p:oleObj name="Формула" r:id="rId4" imgW="825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562287"/>
                        <a:ext cx="1385887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859329"/>
              </p:ext>
            </p:extLst>
          </p:nvPr>
        </p:nvGraphicFramePr>
        <p:xfrm>
          <a:off x="395536" y="908720"/>
          <a:ext cx="2303462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7" name="Формула" r:id="rId6" imgW="1307880" imgH="419040" progId="Equation.3">
                  <p:embed/>
                </p:oleObj>
              </mc:Choice>
              <mc:Fallback>
                <p:oleObj name="Формула" r:id="rId6" imgW="1307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908720"/>
                        <a:ext cx="2303462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667074"/>
              </p:ext>
            </p:extLst>
          </p:nvPr>
        </p:nvGraphicFramePr>
        <p:xfrm>
          <a:off x="539328" y="2832304"/>
          <a:ext cx="2147194" cy="690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8" name="Формула" r:id="rId8" imgW="1333500" imgH="431800" progId="Equation.3">
                  <p:embed/>
                </p:oleObj>
              </mc:Choice>
              <mc:Fallback>
                <p:oleObj name="Формула" r:id="rId8" imgW="1333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328" y="2832304"/>
                        <a:ext cx="2147194" cy="690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73893"/>
            <a:ext cx="2346834" cy="76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57687"/>
              </p:ext>
            </p:extLst>
          </p:nvPr>
        </p:nvGraphicFramePr>
        <p:xfrm>
          <a:off x="3335467" y="1038002"/>
          <a:ext cx="27352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9" name="Формула" r:id="rId11" imgW="1714320" imgH="203040" progId="Equation.3">
                  <p:embed/>
                </p:oleObj>
              </mc:Choice>
              <mc:Fallback>
                <p:oleObj name="Формула" r:id="rId11" imgW="1714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467" y="1038002"/>
                        <a:ext cx="273526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14"/>
          <p:cNvSpPr>
            <a:spLocks noChangeArrowheads="1"/>
          </p:cNvSpPr>
          <p:nvPr/>
        </p:nvSpPr>
        <p:spPr bwMode="auto">
          <a:xfrm>
            <a:off x="251520" y="1926679"/>
            <a:ext cx="8047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altLang="ru-RU" b="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b="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altLang="ru-RU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0" dirty="0">
                <a:latin typeface="Times New Roman" pitchFamily="18" charset="0"/>
                <a:cs typeface="Times New Roman" pitchFamily="18" charset="0"/>
              </a:rPr>
              <a:t>– приток тепловой энергии (скорость нагрева), затраты тепловой энергии (скорость) охлаждения</a:t>
            </a:r>
            <a:endParaRPr lang="ru-RU" altLang="ru-RU" b="0" dirty="0">
              <a:latin typeface="Calibri" pitchFamily="34" charset="0"/>
            </a:endParaRPr>
          </a:p>
        </p:txBody>
      </p:sp>
      <p:graphicFrame>
        <p:nvGraphicFramePr>
          <p:cNvPr id="2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680463"/>
              </p:ext>
            </p:extLst>
          </p:nvPr>
        </p:nvGraphicFramePr>
        <p:xfrm>
          <a:off x="286445" y="1628229"/>
          <a:ext cx="230187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0" name="Формула" r:id="rId13" imgW="152202" imgH="177569" progId="Equation.3">
                  <p:embed/>
                </p:oleObj>
              </mc:Choice>
              <mc:Fallback>
                <p:oleObj name="Формула" r:id="rId13" imgW="15220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45" y="1628229"/>
                        <a:ext cx="230187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ямоугольник 21"/>
          <p:cNvSpPr>
            <a:spLocks noChangeArrowheads="1"/>
          </p:cNvSpPr>
          <p:nvPr/>
        </p:nvSpPr>
        <p:spPr bwMode="auto">
          <a:xfrm>
            <a:off x="511870" y="1556792"/>
            <a:ext cx="419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0">
                <a:latin typeface="Times New Roman" pitchFamily="18" charset="0"/>
                <a:cs typeface="Times New Roman" pitchFamily="18" charset="0"/>
              </a:rPr>
              <a:t>– обобщённая функция тепловыделения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467544" y="2636912"/>
            <a:ext cx="2290762" cy="10810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" name="Прямоугольник 7"/>
          <p:cNvSpPr>
            <a:spLocks noChangeArrowheads="1"/>
          </p:cNvSpPr>
          <p:nvPr/>
        </p:nvSpPr>
        <p:spPr bwMode="auto">
          <a:xfrm>
            <a:off x="3923928" y="5970756"/>
            <a:ext cx="2678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1400" dirty="0" err="1">
                <a:latin typeface="Times New Roman" pitchFamily="18" charset="0"/>
              </a:rPr>
              <a:t>Krasnobaev</a:t>
            </a:r>
            <a:r>
              <a:rPr lang="en-US" altLang="ru-RU" sz="1400" dirty="0">
                <a:latin typeface="Times New Roman" pitchFamily="18" charset="0"/>
              </a:rPr>
              <a:t>, K.V., &amp; </a:t>
            </a:r>
            <a:r>
              <a:rPr lang="en-US" altLang="ru-RU" sz="1400" dirty="0" err="1">
                <a:latin typeface="Times New Roman" pitchFamily="18" charset="0"/>
              </a:rPr>
              <a:t>Tarev</a:t>
            </a:r>
            <a:r>
              <a:rPr lang="en-US" altLang="ru-RU" sz="1400" dirty="0">
                <a:latin typeface="Times New Roman" pitchFamily="18" charset="0"/>
              </a:rPr>
              <a:t> </a:t>
            </a:r>
            <a:r>
              <a:rPr lang="en-US" altLang="ru-RU" sz="1400" dirty="0" err="1">
                <a:latin typeface="Times New Roman" pitchFamily="18" charset="0"/>
              </a:rPr>
              <a:t>V.Yu</a:t>
            </a:r>
            <a:r>
              <a:rPr lang="en-US" altLang="ru-RU" sz="1400" dirty="0">
                <a:latin typeface="Times New Roman" pitchFamily="18" charset="0"/>
              </a:rPr>
              <a:t>. 1987,  AJ, 64, 1210</a:t>
            </a:r>
            <a:endParaRPr lang="ru-RU" altLang="ru-RU" sz="1400" dirty="0">
              <a:latin typeface="Times New Roman" pitchFamily="18" charset="0"/>
            </a:endParaRPr>
          </a:p>
        </p:txBody>
      </p:sp>
      <p:pic>
        <p:nvPicPr>
          <p:cNvPr id="18" name="Picture 92" descr="C:\Users\Диман\Desktop\12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52" y="2337992"/>
            <a:ext cx="582136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582716"/>
              </p:ext>
            </p:extLst>
          </p:nvPr>
        </p:nvGraphicFramePr>
        <p:xfrm>
          <a:off x="856258" y="4419448"/>
          <a:ext cx="15843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1" name="Формула" r:id="rId16" imgW="990170" imgH="431613" progId="Equation.3">
                  <p:embed/>
                </p:oleObj>
              </mc:Choice>
              <mc:Fallback>
                <p:oleObj name="Формула" r:id="rId16" imgW="99017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258" y="4419448"/>
                        <a:ext cx="158432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5"/>
          <p:cNvSpPr>
            <a:spLocks noChangeArrowheads="1"/>
          </p:cNvSpPr>
          <p:nvPr/>
        </p:nvSpPr>
        <p:spPr bwMode="auto">
          <a:xfrm>
            <a:off x="180424" y="5195610"/>
            <a:ext cx="32669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Изобарическая неустойчивость</a:t>
            </a:r>
            <a:endParaRPr lang="en-US" altLang="ru-RU" sz="1800" dirty="0"/>
          </a:p>
        </p:txBody>
      </p:sp>
      <p:sp>
        <p:nvSpPr>
          <p:cNvPr id="32" name="Oval 16"/>
          <p:cNvSpPr>
            <a:spLocks noChangeArrowheads="1"/>
          </p:cNvSpPr>
          <p:nvPr/>
        </p:nvSpPr>
        <p:spPr bwMode="auto">
          <a:xfrm>
            <a:off x="502246" y="4336898"/>
            <a:ext cx="2290762" cy="755650"/>
          </a:xfrm>
          <a:prstGeom prst="ellips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3" name="Прямоугольник 19"/>
          <p:cNvSpPr>
            <a:spLocks noChangeArrowheads="1"/>
          </p:cNvSpPr>
          <p:nvPr/>
        </p:nvSpPr>
        <p:spPr bwMode="auto">
          <a:xfrm>
            <a:off x="211231" y="6433149"/>
            <a:ext cx="3247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Изохорическая неустойчивость</a:t>
            </a:r>
            <a:endParaRPr lang="en-US" altLang="ru-RU" sz="1800" dirty="0"/>
          </a:p>
        </p:txBody>
      </p:sp>
      <p:sp>
        <p:nvSpPr>
          <p:cNvPr id="34" name="Oval 16"/>
          <p:cNvSpPr>
            <a:spLocks noChangeArrowheads="1"/>
          </p:cNvSpPr>
          <p:nvPr/>
        </p:nvSpPr>
        <p:spPr bwMode="auto">
          <a:xfrm>
            <a:off x="575271" y="5603723"/>
            <a:ext cx="2290762" cy="757238"/>
          </a:xfrm>
          <a:prstGeom prst="ellips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5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231028"/>
              </p:ext>
            </p:extLst>
          </p:nvPr>
        </p:nvGraphicFramePr>
        <p:xfrm>
          <a:off x="1249958" y="5778348"/>
          <a:ext cx="7953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2" name="Формула" r:id="rId18" imgW="457002" imgH="215806" progId="Equation.3">
                  <p:embed/>
                </p:oleObj>
              </mc:Choice>
              <mc:Fallback>
                <p:oleObj name="Формула" r:id="rId18" imgW="457002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958" y="5778348"/>
                        <a:ext cx="79533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5"/>
          <p:cNvSpPr>
            <a:spLocks noChangeArrowheads="1"/>
          </p:cNvSpPr>
          <p:nvPr/>
        </p:nvSpPr>
        <p:spPr bwMode="auto">
          <a:xfrm>
            <a:off x="179512" y="3851756"/>
            <a:ext cx="35907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Изоэнтропическая неустойчивость</a:t>
            </a:r>
            <a:endParaRPr lang="en-US" altLang="ru-RU" sz="1800" dirty="0"/>
          </a:p>
        </p:txBody>
      </p:sp>
    </p:spTree>
    <p:extLst>
      <p:ext uri="{BB962C8B-B14F-4D97-AF65-F5344CB8AC3E}">
        <p14:creationId xmlns:p14="http://schemas.microsoft.com/office/powerpoint/2010/main" val="233477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788054"/>
              </p:ext>
            </p:extLst>
          </p:nvPr>
        </p:nvGraphicFramePr>
        <p:xfrm>
          <a:off x="268288" y="382588"/>
          <a:ext cx="839311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Формула" r:id="rId3" imgW="4660560" imgH="507960" progId="Equation.3">
                  <p:embed/>
                </p:oleObj>
              </mc:Choice>
              <mc:Fallback>
                <p:oleObj name="Формула" r:id="rId3" imgW="46605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382588"/>
                        <a:ext cx="8393112" cy="911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894351"/>
              </p:ext>
            </p:extLst>
          </p:nvPr>
        </p:nvGraphicFramePr>
        <p:xfrm>
          <a:off x="1331640" y="2352241"/>
          <a:ext cx="6573976" cy="4505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Формула" r:id="rId5" imgW="4520880" imgH="3098520" progId="Equation.3">
                  <p:embed/>
                </p:oleObj>
              </mc:Choice>
              <mc:Fallback>
                <p:oleObj name="Формула" r:id="rId5" imgW="4520880" imgH="30985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1640" y="2352241"/>
                        <a:ext cx="6573976" cy="4505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трелка вверх 6"/>
          <p:cNvSpPr/>
          <p:nvPr/>
        </p:nvSpPr>
        <p:spPr>
          <a:xfrm>
            <a:off x="2677552" y="1506514"/>
            <a:ext cx="45719" cy="2396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71296" y="1753071"/>
            <a:ext cx="12765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Нелинейность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7698536" y="1506514"/>
            <a:ext cx="45719" cy="2396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92280" y="1753071"/>
            <a:ext cx="12765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Нелинейность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1" name="Табличка 10"/>
          <p:cNvSpPr/>
          <p:nvPr/>
        </p:nvSpPr>
        <p:spPr>
          <a:xfrm>
            <a:off x="107504" y="263642"/>
            <a:ext cx="8712967" cy="1149134"/>
          </a:xfrm>
          <a:prstGeom prst="plaqu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5400000">
            <a:off x="390586" y="4652860"/>
            <a:ext cx="222952" cy="6717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5400000">
            <a:off x="398014" y="5404329"/>
            <a:ext cx="222952" cy="6717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5363591" y="1484784"/>
            <a:ext cx="45719" cy="23966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59535" y="1753071"/>
            <a:ext cx="13686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B050"/>
                </a:solidFill>
              </a:rPr>
              <a:t>Дисперсия</a:t>
            </a:r>
            <a:r>
              <a:rPr lang="ru-RU" sz="1400" dirty="0" smtClean="0"/>
              <a:t> и </a:t>
            </a:r>
            <a:r>
              <a:rPr lang="ru-RU" sz="1400" dirty="0" smtClean="0">
                <a:solidFill>
                  <a:srgbClr val="FF0000"/>
                </a:solidFill>
              </a:rPr>
              <a:t>неустойчивость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56176" y="1968514"/>
            <a:ext cx="14664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Диссипация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5508104" y="1477889"/>
            <a:ext cx="62285" cy="246557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>
            <a:off x="6588224" y="1477889"/>
            <a:ext cx="58297" cy="513265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1975409"/>
            <a:ext cx="14664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Диссипация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20" name="Стрелка вверх 19"/>
          <p:cNvSpPr/>
          <p:nvPr/>
        </p:nvSpPr>
        <p:spPr>
          <a:xfrm>
            <a:off x="1403648" y="1484784"/>
            <a:ext cx="58297" cy="513265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5400000">
            <a:off x="394263" y="2435507"/>
            <a:ext cx="271885" cy="713141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rot="5400000">
            <a:off x="386835" y="3153857"/>
            <a:ext cx="271885" cy="713141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 rot="5400000">
            <a:off x="501664" y="3967176"/>
            <a:ext cx="72714" cy="723141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5400000">
            <a:off x="504726" y="4039891"/>
            <a:ext cx="72714" cy="723141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0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iman\Desktop\Научно-исследовательская работа\Презентации\Полезное для презентаций\Числянка НАУ\бугога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229600" cy="275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16632"/>
            <a:ext cx="8229600" cy="81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Численное решение нелинейного уравнения</a:t>
            </a:r>
            <a:endParaRPr lang="ru-RU" sz="4000" dirty="0"/>
          </a:p>
        </p:txBody>
      </p:sp>
      <p:pic>
        <p:nvPicPr>
          <p:cNvPr id="5" name="Рисунок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24" y="1844824"/>
            <a:ext cx="3317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2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2" name="Group 2"/>
          <p:cNvGrpSpPr>
            <a:grpSpLocks/>
          </p:cNvGrpSpPr>
          <p:nvPr/>
        </p:nvGrpSpPr>
        <p:grpSpPr bwMode="auto">
          <a:xfrm>
            <a:off x="-493267" y="3899917"/>
            <a:ext cx="6985000" cy="4065587"/>
            <a:chOff x="1888" y="4495"/>
            <a:chExt cx="9350" cy="5430"/>
          </a:xfrm>
        </p:grpSpPr>
        <p:grpSp>
          <p:nvGrpSpPr>
            <p:cNvPr id="12301" name="Group 3"/>
            <p:cNvGrpSpPr>
              <a:grpSpLocks/>
            </p:cNvGrpSpPr>
            <p:nvPr/>
          </p:nvGrpSpPr>
          <p:grpSpPr bwMode="auto">
            <a:xfrm>
              <a:off x="1888" y="4495"/>
              <a:ext cx="9350" cy="5430"/>
              <a:chOff x="1701" y="8193"/>
              <a:chExt cx="9350" cy="5430"/>
            </a:xfrm>
          </p:grpSpPr>
          <p:sp>
            <p:nvSpPr>
              <p:cNvPr id="12304" name="Text Box 4"/>
              <p:cNvSpPr txBox="1">
                <a:spLocks noChangeArrowheads="1"/>
              </p:cNvSpPr>
              <p:nvPr/>
            </p:nvSpPr>
            <p:spPr bwMode="auto">
              <a:xfrm>
                <a:off x="1701" y="12102"/>
                <a:ext cx="9350" cy="1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ts val="1000"/>
                  </a:spcAft>
                  <a:buFontTx/>
                  <a:buNone/>
                </a:pPr>
                <a:r>
                  <a:rPr lang="ru-RU" altLang="ru-RU" sz="1100">
                    <a:solidFill>
                      <a:srgbClr val="000000"/>
                    </a:solidFill>
                    <a:latin typeface="Times New Roman" pitchFamily="18" charset="0"/>
                  </a:rPr>
                  <a:t>.</a:t>
                </a:r>
                <a:endParaRPr lang="ru-RU" altLang="ru-RU" sz="1800"/>
              </a:p>
            </p:txBody>
          </p:sp>
          <p:grpSp>
            <p:nvGrpSpPr>
              <p:cNvPr id="12305" name="Group 5"/>
              <p:cNvGrpSpPr>
                <a:grpSpLocks/>
              </p:cNvGrpSpPr>
              <p:nvPr/>
            </p:nvGrpSpPr>
            <p:grpSpPr bwMode="auto">
              <a:xfrm>
                <a:off x="2240" y="8193"/>
                <a:ext cx="8615" cy="3809"/>
                <a:chOff x="1701" y="6896"/>
                <a:chExt cx="9330" cy="4791"/>
              </a:xfrm>
            </p:grpSpPr>
            <p:grpSp>
              <p:nvGrpSpPr>
                <p:cNvPr id="12306" name="Group 6"/>
                <p:cNvGrpSpPr>
                  <a:grpSpLocks/>
                </p:cNvGrpSpPr>
                <p:nvPr/>
              </p:nvGrpSpPr>
              <p:grpSpPr bwMode="auto">
                <a:xfrm>
                  <a:off x="2192" y="7308"/>
                  <a:ext cx="3726" cy="4350"/>
                  <a:chOff x="6051" y="8395"/>
                  <a:chExt cx="3594" cy="4452"/>
                </a:xfrm>
              </p:grpSpPr>
              <p:sp>
                <p:nvSpPr>
                  <p:cNvPr id="12329" name="Freeform 7"/>
                  <p:cNvSpPr>
                    <a:spLocks/>
                  </p:cNvSpPr>
                  <p:nvPr/>
                </p:nvSpPr>
                <p:spPr bwMode="auto">
                  <a:xfrm>
                    <a:off x="6051" y="8395"/>
                    <a:ext cx="3594" cy="1482"/>
                  </a:xfrm>
                  <a:custGeom>
                    <a:avLst/>
                    <a:gdLst>
                      <a:gd name="T0" fmla="*/ 0 w 3594"/>
                      <a:gd name="T1" fmla="*/ 1482 h 1482"/>
                      <a:gd name="T2" fmla="*/ 450 w 3594"/>
                      <a:gd name="T3" fmla="*/ 1470 h 1482"/>
                      <a:gd name="T4" fmla="*/ 924 w 3594"/>
                      <a:gd name="T5" fmla="*/ 1470 h 1482"/>
                      <a:gd name="T6" fmla="*/ 1404 w 3594"/>
                      <a:gd name="T7" fmla="*/ 1464 h 1482"/>
                      <a:gd name="T8" fmla="*/ 1896 w 3594"/>
                      <a:gd name="T9" fmla="*/ 1440 h 1482"/>
                      <a:gd name="T10" fmla="*/ 2298 w 3594"/>
                      <a:gd name="T11" fmla="*/ 1374 h 1482"/>
                      <a:gd name="T12" fmla="*/ 2526 w 3594"/>
                      <a:gd name="T13" fmla="*/ 1302 h 1482"/>
                      <a:gd name="T14" fmla="*/ 2760 w 3594"/>
                      <a:gd name="T15" fmla="*/ 1182 h 1482"/>
                      <a:gd name="T16" fmla="*/ 2994 w 3594"/>
                      <a:gd name="T17" fmla="*/ 1002 h 1482"/>
                      <a:gd name="T18" fmla="*/ 3150 w 3594"/>
                      <a:gd name="T19" fmla="*/ 822 h 1482"/>
                      <a:gd name="T20" fmla="*/ 3300 w 3594"/>
                      <a:gd name="T21" fmla="*/ 600 h 1482"/>
                      <a:gd name="T22" fmla="*/ 3408 w 3594"/>
                      <a:gd name="T23" fmla="*/ 408 h 1482"/>
                      <a:gd name="T24" fmla="*/ 3498 w 3594"/>
                      <a:gd name="T25" fmla="*/ 228 h 1482"/>
                      <a:gd name="T26" fmla="*/ 3594 w 3594"/>
                      <a:gd name="T27" fmla="*/ 0 h 1482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594"/>
                      <a:gd name="T43" fmla="*/ 0 h 1482"/>
                      <a:gd name="T44" fmla="*/ 3594 w 3594"/>
                      <a:gd name="T45" fmla="*/ 1482 h 1482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594" h="1482">
                        <a:moveTo>
                          <a:pt x="0" y="1482"/>
                        </a:moveTo>
                        <a:cubicBezTo>
                          <a:pt x="148" y="1477"/>
                          <a:pt x="296" y="1472"/>
                          <a:pt x="450" y="1470"/>
                        </a:cubicBezTo>
                        <a:cubicBezTo>
                          <a:pt x="604" y="1468"/>
                          <a:pt x="765" y="1471"/>
                          <a:pt x="924" y="1470"/>
                        </a:cubicBezTo>
                        <a:cubicBezTo>
                          <a:pt x="1083" y="1469"/>
                          <a:pt x="1242" y="1469"/>
                          <a:pt x="1404" y="1464"/>
                        </a:cubicBezTo>
                        <a:cubicBezTo>
                          <a:pt x="1566" y="1459"/>
                          <a:pt x="1747" y="1455"/>
                          <a:pt x="1896" y="1440"/>
                        </a:cubicBezTo>
                        <a:cubicBezTo>
                          <a:pt x="2045" y="1425"/>
                          <a:pt x="2193" y="1397"/>
                          <a:pt x="2298" y="1374"/>
                        </a:cubicBezTo>
                        <a:cubicBezTo>
                          <a:pt x="2403" y="1351"/>
                          <a:pt x="2449" y="1334"/>
                          <a:pt x="2526" y="1302"/>
                        </a:cubicBezTo>
                        <a:cubicBezTo>
                          <a:pt x="2603" y="1270"/>
                          <a:pt x="2682" y="1232"/>
                          <a:pt x="2760" y="1182"/>
                        </a:cubicBezTo>
                        <a:cubicBezTo>
                          <a:pt x="2838" y="1132"/>
                          <a:pt x="2929" y="1062"/>
                          <a:pt x="2994" y="1002"/>
                        </a:cubicBezTo>
                        <a:cubicBezTo>
                          <a:pt x="3059" y="942"/>
                          <a:pt x="3099" y="889"/>
                          <a:pt x="3150" y="822"/>
                        </a:cubicBezTo>
                        <a:cubicBezTo>
                          <a:pt x="3201" y="755"/>
                          <a:pt x="3257" y="669"/>
                          <a:pt x="3300" y="600"/>
                        </a:cubicBezTo>
                        <a:cubicBezTo>
                          <a:pt x="3343" y="531"/>
                          <a:pt x="3375" y="470"/>
                          <a:pt x="3408" y="408"/>
                        </a:cubicBezTo>
                        <a:cubicBezTo>
                          <a:pt x="3441" y="346"/>
                          <a:pt x="3467" y="296"/>
                          <a:pt x="3498" y="228"/>
                        </a:cubicBezTo>
                        <a:cubicBezTo>
                          <a:pt x="3529" y="160"/>
                          <a:pt x="3561" y="80"/>
                          <a:pt x="3594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30" name="Freeform 8"/>
                  <p:cNvSpPr>
                    <a:spLocks/>
                  </p:cNvSpPr>
                  <p:nvPr/>
                </p:nvSpPr>
                <p:spPr bwMode="auto">
                  <a:xfrm>
                    <a:off x="6051" y="9876"/>
                    <a:ext cx="2783" cy="1485"/>
                  </a:xfrm>
                  <a:custGeom>
                    <a:avLst/>
                    <a:gdLst>
                      <a:gd name="T0" fmla="*/ 0 w 2783"/>
                      <a:gd name="T1" fmla="*/ 1 h 1485"/>
                      <a:gd name="T2" fmla="*/ 516 w 2783"/>
                      <a:gd name="T3" fmla="*/ 1 h 1485"/>
                      <a:gd name="T4" fmla="*/ 984 w 2783"/>
                      <a:gd name="T5" fmla="*/ 7 h 1485"/>
                      <a:gd name="T6" fmla="*/ 1404 w 2783"/>
                      <a:gd name="T7" fmla="*/ 13 h 1485"/>
                      <a:gd name="T8" fmla="*/ 1710 w 2783"/>
                      <a:gd name="T9" fmla="*/ 19 h 1485"/>
                      <a:gd name="T10" fmla="*/ 1980 w 2783"/>
                      <a:gd name="T11" fmla="*/ 49 h 1485"/>
                      <a:gd name="T12" fmla="*/ 2280 w 2783"/>
                      <a:gd name="T13" fmla="*/ 121 h 1485"/>
                      <a:gd name="T14" fmla="*/ 2490 w 2783"/>
                      <a:gd name="T15" fmla="*/ 211 h 1485"/>
                      <a:gd name="T16" fmla="*/ 2634 w 2783"/>
                      <a:gd name="T17" fmla="*/ 337 h 1485"/>
                      <a:gd name="T18" fmla="*/ 2730 w 2783"/>
                      <a:gd name="T19" fmla="*/ 511 h 1485"/>
                      <a:gd name="T20" fmla="*/ 2778 w 2783"/>
                      <a:gd name="T21" fmla="*/ 703 h 1485"/>
                      <a:gd name="T22" fmla="*/ 2760 w 2783"/>
                      <a:gd name="T23" fmla="*/ 883 h 1485"/>
                      <a:gd name="T24" fmla="*/ 2670 w 2783"/>
                      <a:gd name="T25" fmla="*/ 1099 h 1485"/>
                      <a:gd name="T26" fmla="*/ 2526 w 2783"/>
                      <a:gd name="T27" fmla="*/ 1243 h 1485"/>
                      <a:gd name="T28" fmla="*/ 2364 w 2783"/>
                      <a:gd name="T29" fmla="*/ 1339 h 1485"/>
                      <a:gd name="T30" fmla="*/ 2136 w 2783"/>
                      <a:gd name="T31" fmla="*/ 1411 h 1485"/>
                      <a:gd name="T32" fmla="*/ 1914 w 2783"/>
                      <a:gd name="T33" fmla="*/ 1441 h 1485"/>
                      <a:gd name="T34" fmla="*/ 1578 w 2783"/>
                      <a:gd name="T35" fmla="*/ 1471 h 1485"/>
                      <a:gd name="T36" fmla="*/ 1104 w 2783"/>
                      <a:gd name="T37" fmla="*/ 1483 h 1485"/>
                      <a:gd name="T38" fmla="*/ 714 w 2783"/>
                      <a:gd name="T39" fmla="*/ 1483 h 1485"/>
                      <a:gd name="T40" fmla="*/ 324 w 2783"/>
                      <a:gd name="T41" fmla="*/ 1483 h 1485"/>
                      <a:gd name="T42" fmla="*/ 0 w 2783"/>
                      <a:gd name="T43" fmla="*/ 1483 h 148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2783"/>
                      <a:gd name="T67" fmla="*/ 0 h 1485"/>
                      <a:gd name="T68" fmla="*/ 2783 w 2783"/>
                      <a:gd name="T69" fmla="*/ 1485 h 148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2783" h="1485">
                        <a:moveTo>
                          <a:pt x="0" y="1"/>
                        </a:moveTo>
                        <a:cubicBezTo>
                          <a:pt x="176" y="0"/>
                          <a:pt x="352" y="0"/>
                          <a:pt x="516" y="1"/>
                        </a:cubicBezTo>
                        <a:cubicBezTo>
                          <a:pt x="680" y="2"/>
                          <a:pt x="836" y="5"/>
                          <a:pt x="984" y="7"/>
                        </a:cubicBezTo>
                        <a:cubicBezTo>
                          <a:pt x="1132" y="9"/>
                          <a:pt x="1283" y="11"/>
                          <a:pt x="1404" y="13"/>
                        </a:cubicBezTo>
                        <a:cubicBezTo>
                          <a:pt x="1525" y="15"/>
                          <a:pt x="1614" y="13"/>
                          <a:pt x="1710" y="19"/>
                        </a:cubicBezTo>
                        <a:cubicBezTo>
                          <a:pt x="1806" y="25"/>
                          <a:pt x="1885" y="32"/>
                          <a:pt x="1980" y="49"/>
                        </a:cubicBezTo>
                        <a:cubicBezTo>
                          <a:pt x="2075" y="66"/>
                          <a:pt x="2195" y="94"/>
                          <a:pt x="2280" y="121"/>
                        </a:cubicBezTo>
                        <a:cubicBezTo>
                          <a:pt x="2365" y="148"/>
                          <a:pt x="2431" y="175"/>
                          <a:pt x="2490" y="211"/>
                        </a:cubicBezTo>
                        <a:cubicBezTo>
                          <a:pt x="2549" y="247"/>
                          <a:pt x="2594" y="287"/>
                          <a:pt x="2634" y="337"/>
                        </a:cubicBezTo>
                        <a:cubicBezTo>
                          <a:pt x="2674" y="387"/>
                          <a:pt x="2706" y="450"/>
                          <a:pt x="2730" y="511"/>
                        </a:cubicBezTo>
                        <a:cubicBezTo>
                          <a:pt x="2754" y="572"/>
                          <a:pt x="2773" y="641"/>
                          <a:pt x="2778" y="703"/>
                        </a:cubicBezTo>
                        <a:cubicBezTo>
                          <a:pt x="2783" y="765"/>
                          <a:pt x="2778" y="817"/>
                          <a:pt x="2760" y="883"/>
                        </a:cubicBezTo>
                        <a:cubicBezTo>
                          <a:pt x="2742" y="949"/>
                          <a:pt x="2709" y="1039"/>
                          <a:pt x="2670" y="1099"/>
                        </a:cubicBezTo>
                        <a:cubicBezTo>
                          <a:pt x="2631" y="1159"/>
                          <a:pt x="2577" y="1203"/>
                          <a:pt x="2526" y="1243"/>
                        </a:cubicBezTo>
                        <a:cubicBezTo>
                          <a:pt x="2475" y="1283"/>
                          <a:pt x="2429" y="1311"/>
                          <a:pt x="2364" y="1339"/>
                        </a:cubicBezTo>
                        <a:cubicBezTo>
                          <a:pt x="2299" y="1367"/>
                          <a:pt x="2211" y="1394"/>
                          <a:pt x="2136" y="1411"/>
                        </a:cubicBezTo>
                        <a:cubicBezTo>
                          <a:pt x="2061" y="1428"/>
                          <a:pt x="2007" y="1431"/>
                          <a:pt x="1914" y="1441"/>
                        </a:cubicBezTo>
                        <a:cubicBezTo>
                          <a:pt x="1821" y="1451"/>
                          <a:pt x="1713" y="1464"/>
                          <a:pt x="1578" y="1471"/>
                        </a:cubicBezTo>
                        <a:cubicBezTo>
                          <a:pt x="1443" y="1478"/>
                          <a:pt x="1248" y="1481"/>
                          <a:pt x="1104" y="1483"/>
                        </a:cubicBezTo>
                        <a:cubicBezTo>
                          <a:pt x="960" y="1485"/>
                          <a:pt x="844" y="1483"/>
                          <a:pt x="714" y="1483"/>
                        </a:cubicBezTo>
                        <a:cubicBezTo>
                          <a:pt x="584" y="1483"/>
                          <a:pt x="443" y="1483"/>
                          <a:pt x="324" y="1483"/>
                        </a:cubicBezTo>
                        <a:cubicBezTo>
                          <a:pt x="205" y="1483"/>
                          <a:pt x="102" y="1483"/>
                          <a:pt x="0" y="1483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31" name="Freeform 9"/>
                  <p:cNvSpPr>
                    <a:spLocks/>
                  </p:cNvSpPr>
                  <p:nvPr/>
                </p:nvSpPr>
                <p:spPr bwMode="auto">
                  <a:xfrm>
                    <a:off x="6051" y="11359"/>
                    <a:ext cx="3594" cy="1488"/>
                  </a:xfrm>
                  <a:custGeom>
                    <a:avLst/>
                    <a:gdLst>
                      <a:gd name="T0" fmla="*/ 0 w 3594"/>
                      <a:gd name="T1" fmla="*/ 0 h 1488"/>
                      <a:gd name="T2" fmla="*/ 474 w 3594"/>
                      <a:gd name="T3" fmla="*/ 6 h 1488"/>
                      <a:gd name="T4" fmla="*/ 1008 w 3594"/>
                      <a:gd name="T5" fmla="*/ 6 h 1488"/>
                      <a:gd name="T6" fmla="*/ 1428 w 3594"/>
                      <a:gd name="T7" fmla="*/ 24 h 1488"/>
                      <a:gd name="T8" fmla="*/ 1854 w 3594"/>
                      <a:gd name="T9" fmla="*/ 48 h 1488"/>
                      <a:gd name="T10" fmla="*/ 2118 w 3594"/>
                      <a:gd name="T11" fmla="*/ 78 h 1488"/>
                      <a:gd name="T12" fmla="*/ 2364 w 3594"/>
                      <a:gd name="T13" fmla="*/ 126 h 1488"/>
                      <a:gd name="T14" fmla="*/ 2640 w 3594"/>
                      <a:gd name="T15" fmla="*/ 234 h 1488"/>
                      <a:gd name="T16" fmla="*/ 2904 w 3594"/>
                      <a:gd name="T17" fmla="*/ 408 h 1488"/>
                      <a:gd name="T18" fmla="*/ 3090 w 3594"/>
                      <a:gd name="T19" fmla="*/ 594 h 1488"/>
                      <a:gd name="T20" fmla="*/ 3318 w 3594"/>
                      <a:gd name="T21" fmla="*/ 900 h 1488"/>
                      <a:gd name="T22" fmla="*/ 3444 w 3594"/>
                      <a:gd name="T23" fmla="*/ 1146 h 1488"/>
                      <a:gd name="T24" fmla="*/ 3594 w 3594"/>
                      <a:gd name="T25" fmla="*/ 1488 h 148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594"/>
                      <a:gd name="T40" fmla="*/ 0 h 1488"/>
                      <a:gd name="T41" fmla="*/ 3594 w 3594"/>
                      <a:gd name="T42" fmla="*/ 1488 h 148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594" h="1488">
                        <a:moveTo>
                          <a:pt x="0" y="0"/>
                        </a:moveTo>
                        <a:cubicBezTo>
                          <a:pt x="153" y="2"/>
                          <a:pt x="306" y="5"/>
                          <a:pt x="474" y="6"/>
                        </a:cubicBezTo>
                        <a:cubicBezTo>
                          <a:pt x="642" y="7"/>
                          <a:pt x="849" y="3"/>
                          <a:pt x="1008" y="6"/>
                        </a:cubicBezTo>
                        <a:cubicBezTo>
                          <a:pt x="1167" y="9"/>
                          <a:pt x="1287" y="17"/>
                          <a:pt x="1428" y="24"/>
                        </a:cubicBezTo>
                        <a:cubicBezTo>
                          <a:pt x="1569" y="31"/>
                          <a:pt x="1739" y="39"/>
                          <a:pt x="1854" y="48"/>
                        </a:cubicBezTo>
                        <a:cubicBezTo>
                          <a:pt x="1969" y="57"/>
                          <a:pt x="2033" y="65"/>
                          <a:pt x="2118" y="78"/>
                        </a:cubicBezTo>
                        <a:cubicBezTo>
                          <a:pt x="2203" y="91"/>
                          <a:pt x="2277" y="100"/>
                          <a:pt x="2364" y="126"/>
                        </a:cubicBezTo>
                        <a:cubicBezTo>
                          <a:pt x="2451" y="152"/>
                          <a:pt x="2550" y="187"/>
                          <a:pt x="2640" y="234"/>
                        </a:cubicBezTo>
                        <a:cubicBezTo>
                          <a:pt x="2730" y="281"/>
                          <a:pt x="2829" y="348"/>
                          <a:pt x="2904" y="408"/>
                        </a:cubicBezTo>
                        <a:cubicBezTo>
                          <a:pt x="2979" y="468"/>
                          <a:pt x="3021" y="512"/>
                          <a:pt x="3090" y="594"/>
                        </a:cubicBezTo>
                        <a:cubicBezTo>
                          <a:pt x="3159" y="676"/>
                          <a:pt x="3259" y="808"/>
                          <a:pt x="3318" y="900"/>
                        </a:cubicBezTo>
                        <a:cubicBezTo>
                          <a:pt x="3377" y="992"/>
                          <a:pt x="3398" y="1048"/>
                          <a:pt x="3444" y="1146"/>
                        </a:cubicBezTo>
                        <a:cubicBezTo>
                          <a:pt x="3490" y="1244"/>
                          <a:pt x="3542" y="1366"/>
                          <a:pt x="3594" y="1488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307" name="Freeform 10"/>
                <p:cNvSpPr>
                  <a:spLocks/>
                </p:cNvSpPr>
                <p:nvPr/>
              </p:nvSpPr>
              <p:spPr bwMode="auto">
                <a:xfrm>
                  <a:off x="2192" y="8099"/>
                  <a:ext cx="3271" cy="657"/>
                </a:xfrm>
                <a:custGeom>
                  <a:avLst/>
                  <a:gdLst>
                    <a:gd name="T0" fmla="*/ 0 w 3156"/>
                    <a:gd name="T1" fmla="*/ 349 h 672"/>
                    <a:gd name="T2" fmla="*/ 2336 w 3156"/>
                    <a:gd name="T3" fmla="*/ 343 h 672"/>
                    <a:gd name="T4" fmla="*/ 3993 w 3156"/>
                    <a:gd name="T5" fmla="*/ 336 h 672"/>
                    <a:gd name="T6" fmla="*/ 5252 w 3156"/>
                    <a:gd name="T7" fmla="*/ 328 h 672"/>
                    <a:gd name="T8" fmla="*/ 6132 w 3156"/>
                    <a:gd name="T9" fmla="*/ 306 h 672"/>
                    <a:gd name="T10" fmla="*/ 6827 w 3156"/>
                    <a:gd name="T11" fmla="*/ 274 h 672"/>
                    <a:gd name="T12" fmla="*/ 7455 w 3156"/>
                    <a:gd name="T13" fmla="*/ 228 h 672"/>
                    <a:gd name="T14" fmla="*/ 8067 w 3156"/>
                    <a:gd name="T15" fmla="*/ 155 h 672"/>
                    <a:gd name="T16" fmla="*/ 8518 w 3156"/>
                    <a:gd name="T17" fmla="*/ 89 h 672"/>
                    <a:gd name="T18" fmla="*/ 8915 w 3156"/>
                    <a:gd name="T19" fmla="*/ 0 h 6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56"/>
                    <a:gd name="T31" fmla="*/ 0 h 672"/>
                    <a:gd name="T32" fmla="*/ 3156 w 3156"/>
                    <a:gd name="T33" fmla="*/ 672 h 6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56" h="672">
                      <a:moveTo>
                        <a:pt x="0" y="672"/>
                      </a:moveTo>
                      <a:cubicBezTo>
                        <a:pt x="296" y="668"/>
                        <a:pt x="592" y="664"/>
                        <a:pt x="828" y="660"/>
                      </a:cubicBezTo>
                      <a:cubicBezTo>
                        <a:pt x="1064" y="656"/>
                        <a:pt x="1244" y="653"/>
                        <a:pt x="1416" y="648"/>
                      </a:cubicBezTo>
                      <a:cubicBezTo>
                        <a:pt x="1588" y="643"/>
                        <a:pt x="1734" y="640"/>
                        <a:pt x="1860" y="630"/>
                      </a:cubicBezTo>
                      <a:cubicBezTo>
                        <a:pt x="1986" y="620"/>
                        <a:pt x="2079" y="605"/>
                        <a:pt x="2172" y="588"/>
                      </a:cubicBezTo>
                      <a:cubicBezTo>
                        <a:pt x="2265" y="571"/>
                        <a:pt x="2340" y="553"/>
                        <a:pt x="2418" y="528"/>
                      </a:cubicBezTo>
                      <a:cubicBezTo>
                        <a:pt x="2496" y="503"/>
                        <a:pt x="2567" y="476"/>
                        <a:pt x="2640" y="438"/>
                      </a:cubicBezTo>
                      <a:cubicBezTo>
                        <a:pt x="2713" y="400"/>
                        <a:pt x="2793" y="345"/>
                        <a:pt x="2856" y="300"/>
                      </a:cubicBezTo>
                      <a:cubicBezTo>
                        <a:pt x="2919" y="255"/>
                        <a:pt x="2968" y="218"/>
                        <a:pt x="3018" y="168"/>
                      </a:cubicBezTo>
                      <a:cubicBezTo>
                        <a:pt x="3068" y="118"/>
                        <a:pt x="3112" y="59"/>
                        <a:pt x="3156" y="0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08" name="Line 11"/>
                <p:cNvSpPr>
                  <a:spLocks noChangeShapeType="1"/>
                </p:cNvSpPr>
                <p:nvPr/>
              </p:nvSpPr>
              <p:spPr bwMode="auto">
                <a:xfrm>
                  <a:off x="2184" y="10230"/>
                  <a:ext cx="411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09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184" y="6999"/>
                  <a:ext cx="0" cy="46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10" name="Line 13"/>
                <p:cNvSpPr>
                  <a:spLocks noChangeShapeType="1"/>
                </p:cNvSpPr>
                <p:nvPr/>
              </p:nvSpPr>
              <p:spPr bwMode="auto">
                <a:xfrm>
                  <a:off x="5459" y="8103"/>
                  <a:ext cx="0" cy="211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11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2200" y="8099"/>
                  <a:ext cx="327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1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742" y="6926"/>
                  <a:ext cx="299" cy="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231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052" y="10246"/>
                  <a:ext cx="308" cy="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ts val="1000"/>
                    </a:spcAft>
                    <a:buFontTx/>
                    <a:buNone/>
                  </a:pPr>
                  <a:r>
                    <a:rPr lang="en-US" altLang="ru-RU" sz="1100" i="1"/>
                    <a:t>z</a:t>
                  </a:r>
                  <a:endParaRPr lang="ru-RU" altLang="ru-RU" sz="1800"/>
                </a:p>
              </p:txBody>
            </p:sp>
            <p:sp>
              <p:nvSpPr>
                <p:cNvPr id="1231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742" y="8541"/>
                  <a:ext cx="407" cy="5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231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701" y="7851"/>
                  <a:ext cx="434" cy="5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grpSp>
              <p:nvGrpSpPr>
                <p:cNvPr id="12316" name="Group 19"/>
                <p:cNvGrpSpPr>
                  <a:grpSpLocks/>
                </p:cNvGrpSpPr>
                <p:nvPr/>
              </p:nvGrpSpPr>
              <p:grpSpPr bwMode="auto">
                <a:xfrm>
                  <a:off x="6834" y="7301"/>
                  <a:ext cx="3755" cy="4386"/>
                  <a:chOff x="6051" y="8395"/>
                  <a:chExt cx="3594" cy="4452"/>
                </a:xfrm>
              </p:grpSpPr>
              <p:sp>
                <p:nvSpPr>
                  <p:cNvPr id="12326" name="Freeform 20"/>
                  <p:cNvSpPr>
                    <a:spLocks/>
                  </p:cNvSpPr>
                  <p:nvPr/>
                </p:nvSpPr>
                <p:spPr bwMode="auto">
                  <a:xfrm>
                    <a:off x="6051" y="8395"/>
                    <a:ext cx="3594" cy="1482"/>
                  </a:xfrm>
                  <a:custGeom>
                    <a:avLst/>
                    <a:gdLst>
                      <a:gd name="T0" fmla="*/ 0 w 3594"/>
                      <a:gd name="T1" fmla="*/ 1482 h 1482"/>
                      <a:gd name="T2" fmla="*/ 450 w 3594"/>
                      <a:gd name="T3" fmla="*/ 1470 h 1482"/>
                      <a:gd name="T4" fmla="*/ 924 w 3594"/>
                      <a:gd name="T5" fmla="*/ 1470 h 1482"/>
                      <a:gd name="T6" fmla="*/ 1404 w 3594"/>
                      <a:gd name="T7" fmla="*/ 1464 h 1482"/>
                      <a:gd name="T8" fmla="*/ 1896 w 3594"/>
                      <a:gd name="T9" fmla="*/ 1440 h 1482"/>
                      <a:gd name="T10" fmla="*/ 2298 w 3594"/>
                      <a:gd name="T11" fmla="*/ 1374 h 1482"/>
                      <a:gd name="T12" fmla="*/ 2526 w 3594"/>
                      <a:gd name="T13" fmla="*/ 1302 h 1482"/>
                      <a:gd name="T14" fmla="*/ 2760 w 3594"/>
                      <a:gd name="T15" fmla="*/ 1182 h 1482"/>
                      <a:gd name="T16" fmla="*/ 2994 w 3594"/>
                      <a:gd name="T17" fmla="*/ 1002 h 1482"/>
                      <a:gd name="T18" fmla="*/ 3150 w 3594"/>
                      <a:gd name="T19" fmla="*/ 822 h 1482"/>
                      <a:gd name="T20" fmla="*/ 3300 w 3594"/>
                      <a:gd name="T21" fmla="*/ 600 h 1482"/>
                      <a:gd name="T22" fmla="*/ 3408 w 3594"/>
                      <a:gd name="T23" fmla="*/ 408 h 1482"/>
                      <a:gd name="T24" fmla="*/ 3498 w 3594"/>
                      <a:gd name="T25" fmla="*/ 228 h 1482"/>
                      <a:gd name="T26" fmla="*/ 3594 w 3594"/>
                      <a:gd name="T27" fmla="*/ 0 h 1482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594"/>
                      <a:gd name="T43" fmla="*/ 0 h 1482"/>
                      <a:gd name="T44" fmla="*/ 3594 w 3594"/>
                      <a:gd name="T45" fmla="*/ 1482 h 1482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594" h="1482">
                        <a:moveTo>
                          <a:pt x="0" y="1482"/>
                        </a:moveTo>
                        <a:cubicBezTo>
                          <a:pt x="148" y="1477"/>
                          <a:pt x="296" y="1472"/>
                          <a:pt x="450" y="1470"/>
                        </a:cubicBezTo>
                        <a:cubicBezTo>
                          <a:pt x="604" y="1468"/>
                          <a:pt x="765" y="1471"/>
                          <a:pt x="924" y="1470"/>
                        </a:cubicBezTo>
                        <a:cubicBezTo>
                          <a:pt x="1083" y="1469"/>
                          <a:pt x="1242" y="1469"/>
                          <a:pt x="1404" y="1464"/>
                        </a:cubicBezTo>
                        <a:cubicBezTo>
                          <a:pt x="1566" y="1459"/>
                          <a:pt x="1747" y="1455"/>
                          <a:pt x="1896" y="1440"/>
                        </a:cubicBezTo>
                        <a:cubicBezTo>
                          <a:pt x="2045" y="1425"/>
                          <a:pt x="2193" y="1397"/>
                          <a:pt x="2298" y="1374"/>
                        </a:cubicBezTo>
                        <a:cubicBezTo>
                          <a:pt x="2403" y="1351"/>
                          <a:pt x="2449" y="1334"/>
                          <a:pt x="2526" y="1302"/>
                        </a:cubicBezTo>
                        <a:cubicBezTo>
                          <a:pt x="2603" y="1270"/>
                          <a:pt x="2682" y="1232"/>
                          <a:pt x="2760" y="1182"/>
                        </a:cubicBezTo>
                        <a:cubicBezTo>
                          <a:pt x="2838" y="1132"/>
                          <a:pt x="2929" y="1062"/>
                          <a:pt x="2994" y="1002"/>
                        </a:cubicBezTo>
                        <a:cubicBezTo>
                          <a:pt x="3059" y="942"/>
                          <a:pt x="3099" y="889"/>
                          <a:pt x="3150" y="822"/>
                        </a:cubicBezTo>
                        <a:cubicBezTo>
                          <a:pt x="3201" y="755"/>
                          <a:pt x="3257" y="669"/>
                          <a:pt x="3300" y="600"/>
                        </a:cubicBezTo>
                        <a:cubicBezTo>
                          <a:pt x="3343" y="531"/>
                          <a:pt x="3375" y="470"/>
                          <a:pt x="3408" y="408"/>
                        </a:cubicBezTo>
                        <a:cubicBezTo>
                          <a:pt x="3441" y="346"/>
                          <a:pt x="3467" y="296"/>
                          <a:pt x="3498" y="228"/>
                        </a:cubicBezTo>
                        <a:cubicBezTo>
                          <a:pt x="3529" y="160"/>
                          <a:pt x="3561" y="80"/>
                          <a:pt x="3594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27" name="Freeform 21"/>
                  <p:cNvSpPr>
                    <a:spLocks/>
                  </p:cNvSpPr>
                  <p:nvPr/>
                </p:nvSpPr>
                <p:spPr bwMode="auto">
                  <a:xfrm>
                    <a:off x="6051" y="9876"/>
                    <a:ext cx="2783" cy="1485"/>
                  </a:xfrm>
                  <a:custGeom>
                    <a:avLst/>
                    <a:gdLst>
                      <a:gd name="T0" fmla="*/ 0 w 2783"/>
                      <a:gd name="T1" fmla="*/ 1 h 1485"/>
                      <a:gd name="T2" fmla="*/ 516 w 2783"/>
                      <a:gd name="T3" fmla="*/ 1 h 1485"/>
                      <a:gd name="T4" fmla="*/ 984 w 2783"/>
                      <a:gd name="T5" fmla="*/ 7 h 1485"/>
                      <a:gd name="T6" fmla="*/ 1404 w 2783"/>
                      <a:gd name="T7" fmla="*/ 13 h 1485"/>
                      <a:gd name="T8" fmla="*/ 1710 w 2783"/>
                      <a:gd name="T9" fmla="*/ 19 h 1485"/>
                      <a:gd name="T10" fmla="*/ 1980 w 2783"/>
                      <a:gd name="T11" fmla="*/ 49 h 1485"/>
                      <a:gd name="T12" fmla="*/ 2280 w 2783"/>
                      <a:gd name="T13" fmla="*/ 121 h 1485"/>
                      <a:gd name="T14" fmla="*/ 2490 w 2783"/>
                      <a:gd name="T15" fmla="*/ 211 h 1485"/>
                      <a:gd name="T16" fmla="*/ 2634 w 2783"/>
                      <a:gd name="T17" fmla="*/ 337 h 1485"/>
                      <a:gd name="T18" fmla="*/ 2730 w 2783"/>
                      <a:gd name="T19" fmla="*/ 511 h 1485"/>
                      <a:gd name="T20" fmla="*/ 2778 w 2783"/>
                      <a:gd name="T21" fmla="*/ 703 h 1485"/>
                      <a:gd name="T22" fmla="*/ 2760 w 2783"/>
                      <a:gd name="T23" fmla="*/ 883 h 1485"/>
                      <a:gd name="T24" fmla="*/ 2670 w 2783"/>
                      <a:gd name="T25" fmla="*/ 1099 h 1485"/>
                      <a:gd name="T26" fmla="*/ 2526 w 2783"/>
                      <a:gd name="T27" fmla="*/ 1243 h 1485"/>
                      <a:gd name="T28" fmla="*/ 2364 w 2783"/>
                      <a:gd name="T29" fmla="*/ 1339 h 1485"/>
                      <a:gd name="T30" fmla="*/ 2136 w 2783"/>
                      <a:gd name="T31" fmla="*/ 1411 h 1485"/>
                      <a:gd name="T32" fmla="*/ 1914 w 2783"/>
                      <a:gd name="T33" fmla="*/ 1441 h 1485"/>
                      <a:gd name="T34" fmla="*/ 1578 w 2783"/>
                      <a:gd name="T35" fmla="*/ 1471 h 1485"/>
                      <a:gd name="T36" fmla="*/ 1104 w 2783"/>
                      <a:gd name="T37" fmla="*/ 1483 h 1485"/>
                      <a:gd name="T38" fmla="*/ 714 w 2783"/>
                      <a:gd name="T39" fmla="*/ 1483 h 1485"/>
                      <a:gd name="T40" fmla="*/ 324 w 2783"/>
                      <a:gd name="T41" fmla="*/ 1483 h 1485"/>
                      <a:gd name="T42" fmla="*/ 0 w 2783"/>
                      <a:gd name="T43" fmla="*/ 1483 h 148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2783"/>
                      <a:gd name="T67" fmla="*/ 0 h 1485"/>
                      <a:gd name="T68" fmla="*/ 2783 w 2783"/>
                      <a:gd name="T69" fmla="*/ 1485 h 148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2783" h="1485">
                        <a:moveTo>
                          <a:pt x="0" y="1"/>
                        </a:moveTo>
                        <a:cubicBezTo>
                          <a:pt x="176" y="0"/>
                          <a:pt x="352" y="0"/>
                          <a:pt x="516" y="1"/>
                        </a:cubicBezTo>
                        <a:cubicBezTo>
                          <a:pt x="680" y="2"/>
                          <a:pt x="836" y="5"/>
                          <a:pt x="984" y="7"/>
                        </a:cubicBezTo>
                        <a:cubicBezTo>
                          <a:pt x="1132" y="9"/>
                          <a:pt x="1283" y="11"/>
                          <a:pt x="1404" y="13"/>
                        </a:cubicBezTo>
                        <a:cubicBezTo>
                          <a:pt x="1525" y="15"/>
                          <a:pt x="1614" y="13"/>
                          <a:pt x="1710" y="19"/>
                        </a:cubicBezTo>
                        <a:cubicBezTo>
                          <a:pt x="1806" y="25"/>
                          <a:pt x="1885" y="32"/>
                          <a:pt x="1980" y="49"/>
                        </a:cubicBezTo>
                        <a:cubicBezTo>
                          <a:pt x="2075" y="66"/>
                          <a:pt x="2195" y="94"/>
                          <a:pt x="2280" y="121"/>
                        </a:cubicBezTo>
                        <a:cubicBezTo>
                          <a:pt x="2365" y="148"/>
                          <a:pt x="2431" y="175"/>
                          <a:pt x="2490" y="211"/>
                        </a:cubicBezTo>
                        <a:cubicBezTo>
                          <a:pt x="2549" y="247"/>
                          <a:pt x="2594" y="287"/>
                          <a:pt x="2634" y="337"/>
                        </a:cubicBezTo>
                        <a:cubicBezTo>
                          <a:pt x="2674" y="387"/>
                          <a:pt x="2706" y="450"/>
                          <a:pt x="2730" y="511"/>
                        </a:cubicBezTo>
                        <a:cubicBezTo>
                          <a:pt x="2754" y="572"/>
                          <a:pt x="2773" y="641"/>
                          <a:pt x="2778" y="703"/>
                        </a:cubicBezTo>
                        <a:cubicBezTo>
                          <a:pt x="2783" y="765"/>
                          <a:pt x="2778" y="817"/>
                          <a:pt x="2760" y="883"/>
                        </a:cubicBezTo>
                        <a:cubicBezTo>
                          <a:pt x="2742" y="949"/>
                          <a:pt x="2709" y="1039"/>
                          <a:pt x="2670" y="1099"/>
                        </a:cubicBezTo>
                        <a:cubicBezTo>
                          <a:pt x="2631" y="1159"/>
                          <a:pt x="2577" y="1203"/>
                          <a:pt x="2526" y="1243"/>
                        </a:cubicBezTo>
                        <a:cubicBezTo>
                          <a:pt x="2475" y="1283"/>
                          <a:pt x="2429" y="1311"/>
                          <a:pt x="2364" y="1339"/>
                        </a:cubicBezTo>
                        <a:cubicBezTo>
                          <a:pt x="2299" y="1367"/>
                          <a:pt x="2211" y="1394"/>
                          <a:pt x="2136" y="1411"/>
                        </a:cubicBezTo>
                        <a:cubicBezTo>
                          <a:pt x="2061" y="1428"/>
                          <a:pt x="2007" y="1431"/>
                          <a:pt x="1914" y="1441"/>
                        </a:cubicBezTo>
                        <a:cubicBezTo>
                          <a:pt x="1821" y="1451"/>
                          <a:pt x="1713" y="1464"/>
                          <a:pt x="1578" y="1471"/>
                        </a:cubicBezTo>
                        <a:cubicBezTo>
                          <a:pt x="1443" y="1478"/>
                          <a:pt x="1248" y="1481"/>
                          <a:pt x="1104" y="1483"/>
                        </a:cubicBezTo>
                        <a:cubicBezTo>
                          <a:pt x="960" y="1485"/>
                          <a:pt x="844" y="1483"/>
                          <a:pt x="714" y="1483"/>
                        </a:cubicBezTo>
                        <a:cubicBezTo>
                          <a:pt x="584" y="1483"/>
                          <a:pt x="443" y="1483"/>
                          <a:pt x="324" y="1483"/>
                        </a:cubicBezTo>
                        <a:cubicBezTo>
                          <a:pt x="205" y="1483"/>
                          <a:pt x="102" y="1483"/>
                          <a:pt x="0" y="1483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28" name="Freeform 22"/>
                  <p:cNvSpPr>
                    <a:spLocks/>
                  </p:cNvSpPr>
                  <p:nvPr/>
                </p:nvSpPr>
                <p:spPr bwMode="auto">
                  <a:xfrm>
                    <a:off x="6051" y="11359"/>
                    <a:ext cx="3594" cy="1488"/>
                  </a:xfrm>
                  <a:custGeom>
                    <a:avLst/>
                    <a:gdLst>
                      <a:gd name="T0" fmla="*/ 0 w 3594"/>
                      <a:gd name="T1" fmla="*/ 0 h 1488"/>
                      <a:gd name="T2" fmla="*/ 474 w 3594"/>
                      <a:gd name="T3" fmla="*/ 6 h 1488"/>
                      <a:gd name="T4" fmla="*/ 1008 w 3594"/>
                      <a:gd name="T5" fmla="*/ 6 h 1488"/>
                      <a:gd name="T6" fmla="*/ 1428 w 3594"/>
                      <a:gd name="T7" fmla="*/ 24 h 1488"/>
                      <a:gd name="T8" fmla="*/ 1854 w 3594"/>
                      <a:gd name="T9" fmla="*/ 48 h 1488"/>
                      <a:gd name="T10" fmla="*/ 2118 w 3594"/>
                      <a:gd name="T11" fmla="*/ 78 h 1488"/>
                      <a:gd name="T12" fmla="*/ 2364 w 3594"/>
                      <a:gd name="T13" fmla="*/ 126 h 1488"/>
                      <a:gd name="T14" fmla="*/ 2640 w 3594"/>
                      <a:gd name="T15" fmla="*/ 234 h 1488"/>
                      <a:gd name="T16" fmla="*/ 2904 w 3594"/>
                      <a:gd name="T17" fmla="*/ 408 h 1488"/>
                      <a:gd name="T18" fmla="*/ 3090 w 3594"/>
                      <a:gd name="T19" fmla="*/ 594 h 1488"/>
                      <a:gd name="T20" fmla="*/ 3318 w 3594"/>
                      <a:gd name="T21" fmla="*/ 900 h 1488"/>
                      <a:gd name="T22" fmla="*/ 3444 w 3594"/>
                      <a:gd name="T23" fmla="*/ 1146 h 1488"/>
                      <a:gd name="T24" fmla="*/ 3594 w 3594"/>
                      <a:gd name="T25" fmla="*/ 1488 h 148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594"/>
                      <a:gd name="T40" fmla="*/ 0 h 1488"/>
                      <a:gd name="T41" fmla="*/ 3594 w 3594"/>
                      <a:gd name="T42" fmla="*/ 1488 h 148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594" h="1488">
                        <a:moveTo>
                          <a:pt x="0" y="0"/>
                        </a:moveTo>
                        <a:cubicBezTo>
                          <a:pt x="153" y="2"/>
                          <a:pt x="306" y="5"/>
                          <a:pt x="474" y="6"/>
                        </a:cubicBezTo>
                        <a:cubicBezTo>
                          <a:pt x="642" y="7"/>
                          <a:pt x="849" y="3"/>
                          <a:pt x="1008" y="6"/>
                        </a:cubicBezTo>
                        <a:cubicBezTo>
                          <a:pt x="1167" y="9"/>
                          <a:pt x="1287" y="17"/>
                          <a:pt x="1428" y="24"/>
                        </a:cubicBezTo>
                        <a:cubicBezTo>
                          <a:pt x="1569" y="31"/>
                          <a:pt x="1739" y="39"/>
                          <a:pt x="1854" y="48"/>
                        </a:cubicBezTo>
                        <a:cubicBezTo>
                          <a:pt x="1969" y="57"/>
                          <a:pt x="2033" y="65"/>
                          <a:pt x="2118" y="78"/>
                        </a:cubicBezTo>
                        <a:cubicBezTo>
                          <a:pt x="2203" y="91"/>
                          <a:pt x="2277" y="100"/>
                          <a:pt x="2364" y="126"/>
                        </a:cubicBezTo>
                        <a:cubicBezTo>
                          <a:pt x="2451" y="152"/>
                          <a:pt x="2550" y="187"/>
                          <a:pt x="2640" y="234"/>
                        </a:cubicBezTo>
                        <a:cubicBezTo>
                          <a:pt x="2730" y="281"/>
                          <a:pt x="2829" y="348"/>
                          <a:pt x="2904" y="408"/>
                        </a:cubicBezTo>
                        <a:cubicBezTo>
                          <a:pt x="2979" y="468"/>
                          <a:pt x="3021" y="512"/>
                          <a:pt x="3090" y="594"/>
                        </a:cubicBezTo>
                        <a:cubicBezTo>
                          <a:pt x="3159" y="676"/>
                          <a:pt x="3259" y="808"/>
                          <a:pt x="3318" y="900"/>
                        </a:cubicBezTo>
                        <a:cubicBezTo>
                          <a:pt x="3377" y="992"/>
                          <a:pt x="3398" y="1048"/>
                          <a:pt x="3444" y="1146"/>
                        </a:cubicBezTo>
                        <a:cubicBezTo>
                          <a:pt x="3490" y="1244"/>
                          <a:pt x="3542" y="1366"/>
                          <a:pt x="3594" y="1488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317" name="Freeform 23"/>
                <p:cNvSpPr>
                  <a:spLocks/>
                </p:cNvSpPr>
                <p:nvPr/>
              </p:nvSpPr>
              <p:spPr bwMode="auto">
                <a:xfrm>
                  <a:off x="6834" y="8753"/>
                  <a:ext cx="2821" cy="431"/>
                </a:xfrm>
                <a:custGeom>
                  <a:avLst/>
                  <a:gdLst>
                    <a:gd name="T0" fmla="*/ 0 w 2700"/>
                    <a:gd name="T1" fmla="*/ 0 h 438"/>
                    <a:gd name="T2" fmla="*/ 2916 w 2700"/>
                    <a:gd name="T3" fmla="*/ 6 h 438"/>
                    <a:gd name="T4" fmla="*/ 4603 w 2700"/>
                    <a:gd name="T5" fmla="*/ 6 h 438"/>
                    <a:gd name="T6" fmla="*/ 5950 w 2700"/>
                    <a:gd name="T7" fmla="*/ 12 h 438"/>
                    <a:gd name="T8" fmla="*/ 6950 w 2700"/>
                    <a:gd name="T9" fmla="*/ 31 h 438"/>
                    <a:gd name="T10" fmla="*/ 7867 w 2700"/>
                    <a:gd name="T11" fmla="*/ 65 h 438"/>
                    <a:gd name="T12" fmla="*/ 8685 w 2700"/>
                    <a:gd name="T13" fmla="*/ 114 h 438"/>
                    <a:gd name="T14" fmla="*/ 9153 w 2700"/>
                    <a:gd name="T15" fmla="*/ 170 h 438"/>
                    <a:gd name="T16" fmla="*/ 9475 w 2700"/>
                    <a:gd name="T17" fmla="*/ 233 h 438"/>
                    <a:gd name="T18" fmla="*/ 9624 w 2700"/>
                    <a:gd name="T19" fmla="*/ 274 h 4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700"/>
                    <a:gd name="T31" fmla="*/ 0 h 438"/>
                    <a:gd name="T32" fmla="*/ 2700 w 2700"/>
                    <a:gd name="T33" fmla="*/ 438 h 43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700" h="438">
                      <a:moveTo>
                        <a:pt x="0" y="0"/>
                      </a:moveTo>
                      <a:cubicBezTo>
                        <a:pt x="300" y="2"/>
                        <a:pt x="601" y="5"/>
                        <a:pt x="816" y="6"/>
                      </a:cubicBezTo>
                      <a:cubicBezTo>
                        <a:pt x="1031" y="7"/>
                        <a:pt x="1148" y="5"/>
                        <a:pt x="1290" y="6"/>
                      </a:cubicBezTo>
                      <a:cubicBezTo>
                        <a:pt x="1432" y="7"/>
                        <a:pt x="1558" y="7"/>
                        <a:pt x="1668" y="12"/>
                      </a:cubicBezTo>
                      <a:cubicBezTo>
                        <a:pt x="1778" y="17"/>
                        <a:pt x="1860" y="22"/>
                        <a:pt x="1950" y="36"/>
                      </a:cubicBezTo>
                      <a:cubicBezTo>
                        <a:pt x="2040" y="50"/>
                        <a:pt x="2127" y="72"/>
                        <a:pt x="2208" y="96"/>
                      </a:cubicBezTo>
                      <a:cubicBezTo>
                        <a:pt x="2289" y="120"/>
                        <a:pt x="2376" y="151"/>
                        <a:pt x="2436" y="180"/>
                      </a:cubicBezTo>
                      <a:cubicBezTo>
                        <a:pt x="2496" y="209"/>
                        <a:pt x="2531" y="238"/>
                        <a:pt x="2568" y="270"/>
                      </a:cubicBezTo>
                      <a:cubicBezTo>
                        <a:pt x="2605" y="302"/>
                        <a:pt x="2636" y="344"/>
                        <a:pt x="2658" y="372"/>
                      </a:cubicBezTo>
                      <a:cubicBezTo>
                        <a:pt x="2680" y="400"/>
                        <a:pt x="2690" y="419"/>
                        <a:pt x="2700" y="438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18" name="Line 24"/>
                <p:cNvSpPr>
                  <a:spLocks noChangeShapeType="1"/>
                </p:cNvSpPr>
                <p:nvPr/>
              </p:nvSpPr>
              <p:spPr bwMode="auto">
                <a:xfrm>
                  <a:off x="6818" y="10226"/>
                  <a:ext cx="414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19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6818" y="6970"/>
                  <a:ext cx="0" cy="470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non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0" name="Line 26"/>
                <p:cNvSpPr>
                  <a:spLocks noChangeShapeType="1"/>
                </p:cNvSpPr>
                <p:nvPr/>
              </p:nvSpPr>
              <p:spPr bwMode="auto">
                <a:xfrm>
                  <a:off x="9648" y="9171"/>
                  <a:ext cx="0" cy="103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1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6789" y="9154"/>
                  <a:ext cx="284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6376" y="6896"/>
                  <a:ext cx="301" cy="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232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0720" y="10243"/>
                  <a:ext cx="311" cy="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ts val="1000"/>
                    </a:spcAft>
                    <a:buFontTx/>
                    <a:buNone/>
                  </a:pPr>
                  <a:r>
                    <a:rPr lang="en-US" altLang="ru-RU" sz="1100" i="1"/>
                    <a:t>z</a:t>
                  </a:r>
                  <a:endParaRPr lang="ru-RU" altLang="ru-RU" sz="1800"/>
                </a:p>
              </p:txBody>
            </p:sp>
            <p:sp>
              <p:nvSpPr>
                <p:cNvPr id="1232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6376" y="8524"/>
                  <a:ext cx="410" cy="5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2325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6376" y="8933"/>
                  <a:ext cx="438" cy="5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</p:grpSp>
        <p:sp>
          <p:nvSpPr>
            <p:cNvPr id="12302" name="Text Box 32"/>
            <p:cNvSpPr txBox="1">
              <a:spLocks noChangeArrowheads="1"/>
            </p:cNvSpPr>
            <p:nvPr/>
          </p:nvSpPr>
          <p:spPr bwMode="auto">
            <a:xfrm>
              <a:off x="4319" y="7572"/>
              <a:ext cx="561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100"/>
                <a:t>а</a:t>
              </a:r>
              <a:endParaRPr lang="ru-RU" altLang="ru-RU" sz="1800"/>
            </a:p>
          </p:txBody>
        </p:sp>
        <p:sp>
          <p:nvSpPr>
            <p:cNvPr id="12303" name="Text Box 33"/>
            <p:cNvSpPr txBox="1">
              <a:spLocks noChangeArrowheads="1"/>
            </p:cNvSpPr>
            <p:nvPr/>
          </p:nvSpPr>
          <p:spPr bwMode="auto">
            <a:xfrm>
              <a:off x="8620" y="7572"/>
              <a:ext cx="561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100"/>
                <a:t>б</a:t>
              </a:r>
              <a:endParaRPr lang="ru-RU" altLang="ru-RU" sz="1800"/>
            </a:p>
          </p:txBody>
        </p:sp>
      </p:grpSp>
      <p:pic>
        <p:nvPicPr>
          <p:cNvPr id="12293" name="Picture 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168" y="3981396"/>
            <a:ext cx="306863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4151313"/>
            <a:ext cx="4222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4113213"/>
            <a:ext cx="4238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11797"/>
            <a:ext cx="3317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81" y="3734022"/>
            <a:ext cx="31591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Заголовок 1"/>
          <p:cNvSpPr>
            <a:spLocks noGrp="1"/>
          </p:cNvSpPr>
          <p:nvPr>
            <p:ph type="title"/>
          </p:nvPr>
        </p:nvSpPr>
        <p:spPr>
          <a:xfrm>
            <a:off x="489744" y="-142900"/>
            <a:ext cx="8234363" cy="763588"/>
          </a:xfrm>
        </p:spPr>
        <p:txBody>
          <a:bodyPr/>
          <a:lstStyle/>
          <a:p>
            <a:pPr eaLnBrk="1" hangingPunct="1"/>
            <a:r>
              <a:rPr lang="ru-RU" altLang="ru-RU" sz="4000" dirty="0" smtClean="0"/>
              <a:t>Интегральные кривые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17411" name="Picture 3" descr="H:\!15,02,2015\Публикации в журналах\2015 Статья phys rev\Рисунки к статье\pic1v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6" y="549081"/>
            <a:ext cx="6240421" cy="305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91" y="1097775"/>
            <a:ext cx="2903808" cy="235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Рамка 45"/>
          <p:cNvSpPr/>
          <p:nvPr/>
        </p:nvSpPr>
        <p:spPr>
          <a:xfrm>
            <a:off x="42536" y="548679"/>
            <a:ext cx="6545688" cy="3053417"/>
          </a:xfrm>
          <a:prstGeom prst="frame">
            <a:avLst>
              <a:gd name="adj1" fmla="val 209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1376275" y="3329532"/>
            <a:ext cx="0" cy="82178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12322" idx="3"/>
          </p:cNvCxnSpPr>
          <p:nvPr/>
        </p:nvCxnSpPr>
        <p:spPr>
          <a:xfrm>
            <a:off x="1376275" y="3329532"/>
            <a:ext cx="1965609" cy="70848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3785394" y="3357554"/>
            <a:ext cx="2706339" cy="56022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5996168" y="2255917"/>
            <a:ext cx="736072" cy="2071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6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9178"/>
            <a:ext cx="8229600" cy="835025"/>
          </a:xfrm>
        </p:spPr>
        <p:txBody>
          <a:bodyPr/>
          <a:lstStyle/>
          <a:p>
            <a:pPr eaLnBrk="1" hangingPunct="1"/>
            <a:r>
              <a:rPr lang="ru-RU" altLang="ru-RU" sz="4000" dirty="0" smtClean="0"/>
              <a:t>Решение уравнения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3316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147347"/>
              </p:ext>
            </p:extLst>
          </p:nvPr>
        </p:nvGraphicFramePr>
        <p:xfrm>
          <a:off x="7812980" y="980728"/>
          <a:ext cx="10795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Формула" r:id="rId3" imgW="710891" imgH="190417" progId="Equation.3">
                  <p:embed/>
                </p:oleObj>
              </mc:Choice>
              <mc:Fallback>
                <p:oleObj name="Формула" r:id="rId3" imgW="710891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980" y="980728"/>
                        <a:ext cx="1079500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3318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685756"/>
              </p:ext>
            </p:extLst>
          </p:nvPr>
        </p:nvGraphicFramePr>
        <p:xfrm>
          <a:off x="1639019" y="1053629"/>
          <a:ext cx="55864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Формула" r:id="rId5" imgW="3136900" imgH="482600" progId="Equation.3">
                  <p:embed/>
                </p:oleObj>
              </mc:Choice>
              <mc:Fallback>
                <p:oleObj name="Формула" r:id="rId5" imgW="3136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019" y="1053629"/>
                        <a:ext cx="55864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Рамка 7"/>
          <p:cNvSpPr/>
          <p:nvPr/>
        </p:nvSpPr>
        <p:spPr>
          <a:xfrm>
            <a:off x="1259607" y="764704"/>
            <a:ext cx="6408737" cy="1223962"/>
          </a:xfrm>
          <a:prstGeom prst="frame">
            <a:avLst>
              <a:gd name="adj1" fmla="val 4786"/>
            </a:avLst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3321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15358"/>
              </p:ext>
            </p:extLst>
          </p:nvPr>
        </p:nvGraphicFramePr>
        <p:xfrm>
          <a:off x="192088" y="2551113"/>
          <a:ext cx="39878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Формула" r:id="rId7" imgW="1955520" imgH="241200" progId="Equation.3">
                  <p:embed/>
                </p:oleObj>
              </mc:Choice>
              <mc:Fallback>
                <p:oleObj name="Формула" r:id="rId7" imgW="1955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2551113"/>
                        <a:ext cx="39878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3323" name="Рисунок 12" descr="C:\Users\IP\Desktop\Безымянный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032" y="3271838"/>
            <a:ext cx="41052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4603750" y="3068960"/>
            <a:ext cx="1768450" cy="888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25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682299"/>
              </p:ext>
            </p:extLst>
          </p:nvPr>
        </p:nvGraphicFramePr>
        <p:xfrm>
          <a:off x="5226050" y="2593975"/>
          <a:ext cx="36560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Формула" r:id="rId10" imgW="2095200" imgH="241200" progId="Equation.3">
                  <p:embed/>
                </p:oleObj>
              </mc:Choice>
              <mc:Fallback>
                <p:oleObj name="Формула" r:id="rId10" imgW="2095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2593975"/>
                        <a:ext cx="365601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TextBox 27"/>
          <p:cNvSpPr txBox="1">
            <a:spLocks noChangeArrowheads="1"/>
          </p:cNvSpPr>
          <p:nvPr/>
        </p:nvSpPr>
        <p:spPr bwMode="auto">
          <a:xfrm>
            <a:off x="5653385" y="2204864"/>
            <a:ext cx="2627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Амплитуда импульса</a:t>
            </a:r>
            <a:endParaRPr lang="ru-RU" altLang="ru-RU" sz="1800" b="1" dirty="0">
              <a:solidFill>
                <a:srgbClr val="C00000"/>
              </a:solidFill>
            </a:endParaRPr>
          </a:p>
        </p:txBody>
      </p:sp>
      <p:sp>
        <p:nvSpPr>
          <p:cNvPr id="13327" name="TextBox 27"/>
          <p:cNvSpPr txBox="1">
            <a:spLocks noChangeArrowheads="1"/>
          </p:cNvSpPr>
          <p:nvPr/>
        </p:nvSpPr>
        <p:spPr bwMode="auto">
          <a:xfrm>
            <a:off x="971550" y="2204864"/>
            <a:ext cx="2627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Скорость импульса</a:t>
            </a:r>
            <a:endParaRPr lang="ru-RU" altLang="ru-RU" sz="1800" b="1" dirty="0">
              <a:solidFill>
                <a:srgbClr val="C00000"/>
              </a:solidFill>
            </a:endParaRPr>
          </a:p>
        </p:txBody>
      </p:sp>
      <p:sp>
        <p:nvSpPr>
          <p:cNvPr id="13328" name="Прямоугольник 2"/>
          <p:cNvSpPr>
            <a:spLocks noChangeArrowheads="1"/>
          </p:cNvSpPr>
          <p:nvPr/>
        </p:nvSpPr>
        <p:spPr bwMode="auto">
          <a:xfrm>
            <a:off x="0" y="4797425"/>
            <a:ext cx="14763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/>
              <a:t>N.E. Molevich, D.I. Zavershinsky, R.N. Galimov ,</a:t>
            </a:r>
            <a:r>
              <a:rPr lang="en-US" altLang="ru-RU" sz="1400" baseline="30000"/>
              <a:t> </a:t>
            </a:r>
            <a:r>
              <a:rPr lang="en-US" altLang="ru-RU" sz="1400"/>
              <a:t>V.G. Makaryan //  Astrophysics and Space Science: Volume 334, Issue 1 (2011), Page 35-44.</a:t>
            </a:r>
            <a:endParaRPr lang="ru-RU" altLang="ru-RU" sz="1400"/>
          </a:p>
        </p:txBody>
      </p:sp>
      <p:pic>
        <p:nvPicPr>
          <p:cNvPr id="13329" name="Picture 17" descr="f4_righ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07" y="3975100"/>
            <a:ext cx="2651125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!Results\для отчета\Угол 90\Аналитические амплитуд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765175"/>
            <a:ext cx="7402513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39" name="Объект 4"/>
          <p:cNvGraphicFramePr>
            <a:graphicFrameLocks noChangeAspect="1"/>
          </p:cNvGraphicFramePr>
          <p:nvPr/>
        </p:nvGraphicFramePr>
        <p:xfrm>
          <a:off x="7308850" y="5499100"/>
          <a:ext cx="1206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" name="Формула" r:id="rId4" imgW="1205977" imgH="444307" progId="Equation.3">
                  <p:embed/>
                </p:oleObj>
              </mc:Choice>
              <mc:Fallback>
                <p:oleObj name="Формула" r:id="rId4" imgW="1205977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5499100"/>
                        <a:ext cx="1206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4341" name="Объект 7"/>
          <p:cNvGraphicFramePr>
            <a:graphicFrameLocks noChangeAspect="1"/>
          </p:cNvGraphicFramePr>
          <p:nvPr/>
        </p:nvGraphicFramePr>
        <p:xfrm>
          <a:off x="3937000" y="1277938"/>
          <a:ext cx="9175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" name="Формула" r:id="rId6" imgW="418918" imgH="203112" progId="Equation.3">
                  <p:embed/>
                </p:oleObj>
              </mc:Choice>
              <mc:Fallback>
                <p:oleObj name="Формула" r:id="rId6" imgW="41891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1277938"/>
                        <a:ext cx="91757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4343" name="Объект 9"/>
          <p:cNvGraphicFramePr>
            <a:graphicFrameLocks noChangeAspect="1"/>
          </p:cNvGraphicFramePr>
          <p:nvPr/>
        </p:nvGraphicFramePr>
        <p:xfrm>
          <a:off x="4940300" y="2620963"/>
          <a:ext cx="9525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" name="Формула" r:id="rId8" imgW="393529" imgH="203112" progId="Equation.3">
                  <p:embed/>
                </p:oleObj>
              </mc:Choice>
              <mc:Fallback>
                <p:oleObj name="Формула" r:id="rId8" imgW="39352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2620963"/>
                        <a:ext cx="9525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4345" name="Объект 11"/>
          <p:cNvGraphicFramePr>
            <a:graphicFrameLocks noChangeAspect="1"/>
          </p:cNvGraphicFramePr>
          <p:nvPr/>
        </p:nvGraphicFramePr>
        <p:xfrm>
          <a:off x="7027863" y="3748088"/>
          <a:ext cx="103028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" name="Формула" r:id="rId10" imgW="494870" imgH="203024" progId="Equation.3">
                  <p:embed/>
                </p:oleObj>
              </mc:Choice>
              <mc:Fallback>
                <p:oleObj name="Формула" r:id="rId10" imgW="494870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7863" y="3748088"/>
                        <a:ext cx="1030287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Text Box 30"/>
          <p:cNvSpPr txBox="1">
            <a:spLocks noChangeArrowheads="1"/>
          </p:cNvSpPr>
          <p:nvPr/>
        </p:nvSpPr>
        <p:spPr bwMode="auto">
          <a:xfrm>
            <a:off x="8272463" y="1720850"/>
            <a:ext cx="1298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/>
              <a:t>0.</a:t>
            </a:r>
            <a:r>
              <a:rPr lang="en-US" altLang="ru-RU" sz="1800"/>
              <a:t>276</a:t>
            </a:r>
            <a:endParaRPr lang="ru-RU" altLang="ru-RU" sz="1800"/>
          </a:p>
        </p:txBody>
      </p:sp>
      <p:sp>
        <p:nvSpPr>
          <p:cNvPr id="14347" name="Text Box 30"/>
          <p:cNvSpPr txBox="1">
            <a:spLocks noChangeArrowheads="1"/>
          </p:cNvSpPr>
          <p:nvPr/>
        </p:nvSpPr>
        <p:spPr bwMode="auto">
          <a:xfrm>
            <a:off x="8323263" y="3019425"/>
            <a:ext cx="1296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/>
              <a:t>0.</a:t>
            </a:r>
            <a:r>
              <a:rPr lang="en-US" altLang="ru-RU" sz="1800"/>
              <a:t>159</a:t>
            </a:r>
            <a:endParaRPr lang="ru-RU" altLang="ru-RU" sz="1800"/>
          </a:p>
        </p:txBody>
      </p:sp>
      <p:sp>
        <p:nvSpPr>
          <p:cNvPr id="14348" name="Text Box 30"/>
          <p:cNvSpPr txBox="1">
            <a:spLocks noChangeArrowheads="1"/>
          </p:cNvSpPr>
          <p:nvPr/>
        </p:nvSpPr>
        <p:spPr bwMode="auto">
          <a:xfrm>
            <a:off x="8324850" y="4027488"/>
            <a:ext cx="1296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/>
              <a:t>0.</a:t>
            </a:r>
            <a:r>
              <a:rPr lang="en-US" altLang="ru-RU" sz="1800"/>
              <a:t>0</a:t>
            </a:r>
            <a:r>
              <a:rPr lang="ru-RU" altLang="ru-RU" sz="1800"/>
              <a:t>7</a:t>
            </a:r>
          </a:p>
        </p:txBody>
      </p:sp>
      <p:sp>
        <p:nvSpPr>
          <p:cNvPr id="14349" name="Text Box 30"/>
          <p:cNvSpPr txBox="1">
            <a:spLocks noChangeArrowheads="1"/>
          </p:cNvSpPr>
          <p:nvPr/>
        </p:nvSpPr>
        <p:spPr bwMode="auto">
          <a:xfrm>
            <a:off x="34925" y="190500"/>
            <a:ext cx="2233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 smtClean="0"/>
              <a:t>Амплитуда импульса</a:t>
            </a:r>
            <a:endParaRPr lang="ru-RU" altLang="ru-RU" sz="1800" dirty="0"/>
          </a:p>
        </p:txBody>
      </p:sp>
      <p:graphicFrame>
        <p:nvGraphicFramePr>
          <p:cNvPr id="14350" name="Объект 1"/>
          <p:cNvGraphicFramePr>
            <a:graphicFrameLocks noChangeAspect="1"/>
          </p:cNvGraphicFramePr>
          <p:nvPr/>
        </p:nvGraphicFramePr>
        <p:xfrm>
          <a:off x="6156325" y="109538"/>
          <a:ext cx="79533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" name="Формула" r:id="rId12" imgW="545863" imgH="457002" progId="Equation.3">
                  <p:embed/>
                </p:oleObj>
              </mc:Choice>
              <mc:Fallback>
                <p:oleObj name="Формула" r:id="rId12" imgW="545863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09538"/>
                        <a:ext cx="795338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51" name="Picture 10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182563"/>
            <a:ext cx="22669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52" name="Объект 2"/>
          <p:cNvGraphicFramePr>
            <a:graphicFrameLocks noChangeAspect="1"/>
          </p:cNvGraphicFramePr>
          <p:nvPr/>
        </p:nvGraphicFramePr>
        <p:xfrm>
          <a:off x="395288" y="5799138"/>
          <a:ext cx="33845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" name="Формула" r:id="rId15" imgW="2184400" imgH="228600" progId="Equation.3">
                  <p:embed/>
                </p:oleObj>
              </mc:Choice>
              <mc:Fallback>
                <p:oleObj name="Формула" r:id="rId15" imgW="2184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799138"/>
                        <a:ext cx="3384550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3" name="Прямоугольник 19"/>
          <p:cNvSpPr>
            <a:spLocks noChangeArrowheads="1"/>
          </p:cNvSpPr>
          <p:nvPr/>
        </p:nvSpPr>
        <p:spPr bwMode="auto">
          <a:xfrm>
            <a:off x="212725" y="6237288"/>
            <a:ext cx="3725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a1:=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1.4 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b1:=-0.5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a2:=0.5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b2:=0.5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4" name="Прямоугольник 3"/>
          <p:cNvSpPr>
            <a:spLocks noChangeArrowheads="1"/>
          </p:cNvSpPr>
          <p:nvPr/>
        </p:nvSpPr>
        <p:spPr bwMode="auto">
          <a:xfrm>
            <a:off x="869950" y="5373688"/>
            <a:ext cx="2369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70C0"/>
                </a:solidFill>
              </a:rPr>
              <a:t>Расчетные параметры</a:t>
            </a:r>
            <a:endParaRPr lang="ru-RU" altLang="ru-RU" sz="1800" dirty="0">
              <a:solidFill>
                <a:srgbClr val="0070C0"/>
              </a:solidFill>
            </a:endParaRPr>
          </a:p>
        </p:txBody>
      </p:sp>
      <p:sp>
        <p:nvSpPr>
          <p:cNvPr id="22" name="Рамка 21"/>
          <p:cNvSpPr/>
          <p:nvPr/>
        </p:nvSpPr>
        <p:spPr>
          <a:xfrm>
            <a:off x="-44450" y="5357813"/>
            <a:ext cx="4184650" cy="1500187"/>
          </a:xfrm>
          <a:prstGeom prst="frame">
            <a:avLst>
              <a:gd name="adj1" fmla="val 4786"/>
            </a:avLst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34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Независимость от начальных условий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5124" name="Picture 4" descr="C:\Users\Diman\Desktop\Научно-исследовательская работа\Презентации\Полезное для презентаций\Автоволновость\v0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3" y="544117"/>
            <a:ext cx="5832648" cy="218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iman\Desktop\Научно-исследовательская работа\Презентации\Полезное для презентаций\Автоволновость\v0-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70" y="2492896"/>
            <a:ext cx="595947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Diman\Desktop\Научно-исследовательская работа\Презентации\Полезное для презентаций\Автоволновость\v0-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86" y="4689722"/>
            <a:ext cx="6054041" cy="226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верх 11"/>
          <p:cNvSpPr/>
          <p:nvPr/>
        </p:nvSpPr>
        <p:spPr>
          <a:xfrm rot="5400000" flipH="1">
            <a:off x="3226377" y="4960325"/>
            <a:ext cx="265173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5400000" flipH="1">
            <a:off x="3201220" y="2763948"/>
            <a:ext cx="265173" cy="7311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5400000" flipH="1">
            <a:off x="3201218" y="681266"/>
            <a:ext cx="265173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05" y="2115991"/>
            <a:ext cx="11525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38" y="4077072"/>
            <a:ext cx="12001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34" y="692696"/>
            <a:ext cx="11525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361" y="2595509"/>
            <a:ext cx="11239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102" y="4725144"/>
            <a:ext cx="11715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38" y="6309320"/>
            <a:ext cx="12477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679981"/>
            <a:ext cx="10001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478" y="2204864"/>
            <a:ext cx="1162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05" y="606507"/>
            <a:ext cx="252761" cy="38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38" y="2611158"/>
            <a:ext cx="252761" cy="38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12" y="4789422"/>
            <a:ext cx="252761" cy="38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0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877</TotalTime>
  <Words>376</Words>
  <Application>Microsoft Office PowerPoint</Application>
  <PresentationFormat>Экран (4:3)</PresentationFormat>
  <Paragraphs>106</Paragraphs>
  <Slides>20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Тема Office</vt:lpstr>
      <vt:lpstr>Формула</vt:lpstr>
      <vt:lpstr>Microsoft Equation 3.0</vt:lpstr>
      <vt:lpstr>Equation.DSMT4</vt:lpstr>
      <vt:lpstr>ИССЛЕДОВАНИЕ ЭВОЛЮЦИИ И ВЗАИМОДЕСТВИЯ МГД-ВОЛН В ОПТИЧЕСКИ ТОНКОЙ КОСМИЧЕСКОЙ ПЛАЗМЕ С ИЗОЭНТРОПИЧЕСКОЙ НЕУСТОЙЧИВОСТЬЮ</vt:lpstr>
      <vt:lpstr>Презентация PowerPoint</vt:lpstr>
      <vt:lpstr>Изоэнтропическая неустойчивость</vt:lpstr>
      <vt:lpstr>Презентация PowerPoint</vt:lpstr>
      <vt:lpstr>Презентация PowerPoint</vt:lpstr>
      <vt:lpstr>Интегральные кривые</vt:lpstr>
      <vt:lpstr>Решение уравнения</vt:lpstr>
      <vt:lpstr>Презентация PowerPoint</vt:lpstr>
      <vt:lpstr>Независимость от начальных условий</vt:lpstr>
      <vt:lpstr>Сохранение формы и скорости после взаимодействия</vt:lpstr>
      <vt:lpstr>Предельные случаи</vt:lpstr>
      <vt:lpstr>Предельные случаи</vt:lpstr>
      <vt:lpstr>Сравнение численного и аналитического решения</vt:lpstr>
      <vt:lpstr>Презентация PowerPoint</vt:lpstr>
      <vt:lpstr>Условия фазового синхронизма</vt:lpstr>
      <vt:lpstr>Презентация PowerPoint</vt:lpstr>
      <vt:lpstr>Нестационарное взаимодействие</vt:lpstr>
      <vt:lpstr>Стационарное взаимодействие</vt:lpstr>
      <vt:lpstr>Презентация PowerPoint</vt:lpstr>
      <vt:lpstr>Благодарности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Diman</dc:creator>
  <cp:lastModifiedBy>MNU</cp:lastModifiedBy>
  <cp:revision>47</cp:revision>
  <dcterms:created xsi:type="dcterms:W3CDTF">2015-02-10T11:22:20Z</dcterms:created>
  <dcterms:modified xsi:type="dcterms:W3CDTF">2015-02-18T11:01:33Z</dcterms:modified>
</cp:coreProperties>
</file>